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64" r:id="rId2"/>
    <p:sldId id="546" r:id="rId3"/>
    <p:sldId id="550" r:id="rId4"/>
    <p:sldId id="554" r:id="rId5"/>
    <p:sldId id="565" r:id="rId6"/>
    <p:sldId id="567" r:id="rId7"/>
    <p:sldId id="566" r:id="rId8"/>
    <p:sldId id="568" r:id="rId9"/>
    <p:sldId id="549" r:id="rId10"/>
    <p:sldId id="551" r:id="rId11"/>
    <p:sldId id="552" r:id="rId12"/>
    <p:sldId id="553" r:id="rId13"/>
    <p:sldId id="556" r:id="rId14"/>
    <p:sldId id="547" r:id="rId15"/>
    <p:sldId id="540" r:id="rId16"/>
    <p:sldId id="541" r:id="rId17"/>
    <p:sldId id="537" r:id="rId18"/>
    <p:sldId id="543" r:id="rId19"/>
    <p:sldId id="542" r:id="rId20"/>
    <p:sldId id="538" r:id="rId21"/>
    <p:sldId id="544" r:id="rId22"/>
    <p:sldId id="545" r:id="rId23"/>
    <p:sldId id="539" r:id="rId24"/>
    <p:sldId id="557" r:id="rId25"/>
    <p:sldId id="561" r:id="rId26"/>
    <p:sldId id="559" r:id="rId27"/>
    <p:sldId id="569" r:id="rId28"/>
    <p:sldId id="563" r:id="rId29"/>
    <p:sldId id="562" r:id="rId30"/>
  </p:sldIdLst>
  <p:sldSz cx="12192000" cy="6858000"/>
  <p:notesSz cx="10018713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 userDrawn="1">
          <p15:clr>
            <a:srgbClr val="A4A3A4"/>
          </p15:clr>
        </p15:guide>
        <p15:guide id="2" pos="315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jennings" initials="d" lastIdx="11" clrIdx="0"/>
  <p:cmAuthor id="1" name=" " initials="MSOffice" lastIdx="1" clrIdx="1"/>
  <p:cmAuthor id="2" name="Tom Conway" initials="TC" lastIdx="25" clrIdx="2">
    <p:extLst>
      <p:ext uri="{19B8F6BF-5375-455C-9EA6-DF929625EA0E}">
        <p15:presenceInfo xmlns:p15="http://schemas.microsoft.com/office/powerpoint/2012/main" userId="S::tom.conway@churchofengland.org::1797ed91-1e2d-4434-8cdc-8a2231fb5a11" providerId="AD"/>
      </p:ext>
    </p:extLst>
  </p:cmAuthor>
  <p:cmAuthor id="3" name="David Jennings" initials="DJ" lastIdx="7" clrIdx="3">
    <p:extLst>
      <p:ext uri="{19B8F6BF-5375-455C-9EA6-DF929625EA0E}">
        <p15:presenceInfo xmlns:p15="http://schemas.microsoft.com/office/powerpoint/2012/main" userId="S::david.jennings@churchofengland.org::70175f6b-e80a-4999-aedc-b179c23e74af" providerId="AD"/>
      </p:ext>
    </p:extLst>
  </p:cmAuthor>
  <p:cmAuthor id="4" name="Alan Cruickshank" initials="AC" lastIdx="28" clrIdx="4">
    <p:extLst>
      <p:ext uri="{19B8F6BF-5375-455C-9EA6-DF929625EA0E}">
        <p15:presenceInfo xmlns:p15="http://schemas.microsoft.com/office/powerpoint/2012/main" userId="S::Alan.Cruickshank@churchofengland.org::52de04fc-840e-4f69-a1bf-3a0af3f9975d" providerId="AD"/>
      </p:ext>
    </p:extLst>
  </p:cmAuthor>
  <p:cmAuthor id="5" name="Catherine Dorman" initials="CD" lastIdx="16" clrIdx="5">
    <p:extLst>
      <p:ext uri="{19B8F6BF-5375-455C-9EA6-DF929625EA0E}">
        <p15:presenceInfo xmlns:p15="http://schemas.microsoft.com/office/powerpoint/2012/main" userId="S::catherine.dorman@churchofengland.org::3f1b8cf9-f582-43eb-b043-a426b1b8d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C2C2C2"/>
    <a:srgbClr val="C4E5EF"/>
    <a:srgbClr val="BCD1E5"/>
    <a:srgbClr val="8EA9DB"/>
    <a:srgbClr val="305496"/>
    <a:srgbClr val="CDCCDE"/>
    <a:srgbClr val="AFACD1"/>
    <a:srgbClr val="D0D8E8"/>
    <a:srgbClr val="CB9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5" autoAdjust="0"/>
  </p:normalViewPr>
  <p:slideViewPr>
    <p:cSldViewPr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2169"/>
        <p:guide pos="31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519" cy="345784"/>
          </a:xfrm>
          <a:prstGeom prst="rect">
            <a:avLst/>
          </a:prstGeom>
        </p:spPr>
        <p:txBody>
          <a:bodyPr vert="horz" lIns="92409" tIns="46204" rIns="92409" bIns="4620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854" y="1"/>
            <a:ext cx="4341519" cy="345784"/>
          </a:xfrm>
          <a:prstGeom prst="rect">
            <a:avLst/>
          </a:prstGeom>
        </p:spPr>
        <p:txBody>
          <a:bodyPr vert="horz" lIns="92409" tIns="46204" rIns="92409" bIns="46204" rtlCol="0"/>
          <a:lstStyle>
            <a:lvl1pPr algn="r">
              <a:defRPr sz="1200"/>
            </a:lvl1pPr>
          </a:lstStyle>
          <a:p>
            <a:fld id="{48A6FCF3-7B70-4851-A569-02C1D613DB41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379"/>
            <a:ext cx="4341519" cy="345784"/>
          </a:xfrm>
          <a:prstGeom prst="rect">
            <a:avLst/>
          </a:prstGeom>
        </p:spPr>
        <p:txBody>
          <a:bodyPr vert="horz" lIns="92409" tIns="46204" rIns="92409" bIns="4620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51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4409"/>
          </a:xfrm>
          <a:prstGeom prst="rect">
            <a:avLst/>
          </a:prstGeom>
        </p:spPr>
        <p:txBody>
          <a:bodyPr vert="horz" lIns="92453" tIns="46226" rIns="92453" bIns="4622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4409"/>
          </a:xfrm>
          <a:prstGeom prst="rect">
            <a:avLst/>
          </a:prstGeom>
        </p:spPr>
        <p:txBody>
          <a:bodyPr vert="horz" lIns="92453" tIns="46226" rIns="92453" bIns="46226" rtlCol="0"/>
          <a:lstStyle>
            <a:lvl1pPr algn="r">
              <a:defRPr sz="1200"/>
            </a:lvl1pPr>
          </a:lstStyle>
          <a:p>
            <a:fld id="{300438A4-5959-48B5-BFE8-18851B3D7DCC}" type="datetimeFigureOut">
              <a:rPr lang="en-US" smtClean="0"/>
              <a:pPr/>
              <a:t>4/19/2021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7525"/>
            <a:ext cx="4586287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3" tIns="46226" rIns="92453" bIns="4622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271879"/>
            <a:ext cx="8014970" cy="3099674"/>
          </a:xfrm>
          <a:prstGeom prst="rect">
            <a:avLst/>
          </a:prstGeom>
        </p:spPr>
        <p:txBody>
          <a:bodyPr vert="horz" lIns="92453" tIns="46226" rIns="92453" bIns="462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2"/>
            <a:ext cx="4341442" cy="344409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3" y="6542562"/>
            <a:ext cx="4341442" cy="344409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r">
              <a:defRPr sz="1200"/>
            </a:lvl1pPr>
          </a:lstStyle>
          <a:p>
            <a:fld id="{2F9AD754-D3A3-44BB-A72C-39D4BB00DE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06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C0289A0-8A65-484E-B209-580138CCFD7F}" type="datetimeFigureOut">
              <a:rPr lang="en-US" smtClean="0"/>
              <a:pPr/>
              <a:t>4/19/2021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33B1857-EC44-40CD-945B-54601C01641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1" y="35170"/>
            <a:ext cx="10515600" cy="429780"/>
          </a:xfrm>
          <a:prstGeom prst="rect">
            <a:avLst/>
          </a:prstGeom>
        </p:spPr>
        <p:txBody>
          <a:bodyPr/>
          <a:lstStyle>
            <a:lvl1pPr>
              <a:defRPr sz="158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6063" y="908056"/>
            <a:ext cx="11431955" cy="5400675"/>
          </a:xfrm>
          <a:prstGeom prst="rect">
            <a:avLst/>
          </a:prstGeom>
        </p:spPr>
        <p:txBody>
          <a:bodyPr/>
          <a:lstStyle>
            <a:lvl1pPr>
              <a:defRPr sz="184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5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768016" y="117155"/>
            <a:ext cx="423985" cy="28803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768015" y="117155"/>
            <a:ext cx="62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D66C83-3786-425D-94B1-EEAFAB4F7C4F}" type="slidenum">
              <a:rPr lang="en-GB" sz="1200" b="1" smtClean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7930" y="6585628"/>
            <a:ext cx="119795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cester.anglican.org/content/pages/documents/why-shaped-by-god-together-script-and-screenshots.docx" TargetMode="External"/><Relationship Id="rId7" Type="http://schemas.openxmlformats.org/officeDocument/2006/relationships/hyperlink" Target="https://www.leicester.anglican.org/content/pages/documents/update-on-work-of-church-buildings-workstream-group.pdf" TargetMode="External"/><Relationship Id="rId2" Type="http://schemas.openxmlformats.org/officeDocument/2006/relationships/hyperlink" Target="https://youtu.be/zLJ-62ozEf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icester.anglican.org/content/pages/documents/update-on-work-of-the-finance-planning-group.pdf" TargetMode="External"/><Relationship Id="rId5" Type="http://schemas.openxmlformats.org/officeDocument/2006/relationships/hyperlink" Target="https://www.leicester.anglican.org/news/shaped-by-god-together-further-insights-from-your-stories.php" TargetMode="External"/><Relationship Id="rId4" Type="http://schemas.openxmlformats.org/officeDocument/2006/relationships/hyperlink" Target="https://www.leicester.anglican.org/content/pages/documents/shaped-by-god-together-timeline.doc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QPUphmyAzW9h8ERItG_qEjdAEYuZuwh/view?usp=sharing" TargetMode="External"/><Relationship Id="rId2" Type="http://schemas.openxmlformats.org/officeDocument/2006/relationships/hyperlink" Target="https://youtu.be/bj2htFWZXQ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icester.anglican.org/content/pages/documents/ministry-models-video-transcript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255064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95BC-76BA-4197-8799-947EF6BB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LOCAL CONVERSATION PREPARATION MATERIAL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1DDA-EB92-48FE-BFD2-B9D4EC3835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728662"/>
            <a:ext cx="11431955" cy="54006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Before the evening we would like you to either read / watch the following</a:t>
            </a:r>
          </a:p>
          <a:p>
            <a:pPr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SBGT ‘Why’ Video, either in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video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or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written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format. 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SBGT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Timeline summary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‘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Big Insights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’ story 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Finance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/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Buildings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update</a:t>
            </a: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2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2903-CCF6-4BA8-AA0D-E5941574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Why SBGT? – Quick recap of this video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0B25C-8987-4637-96C6-507F0B9ECB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1" y="996007"/>
            <a:ext cx="9288463" cy="5224760"/>
          </a:xfrm>
        </p:spPr>
      </p:pic>
    </p:spTree>
    <p:extLst>
      <p:ext uri="{BB962C8B-B14F-4D97-AF65-F5344CB8AC3E}">
        <p14:creationId xmlns:p14="http://schemas.microsoft.com/office/powerpoint/2010/main" val="19578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0943-FC01-4AF2-AF34-81174C0F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SBGT – Timeline – recap on pre-reading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C10A74-B0BF-4DB1-849C-28E06B22A5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179439"/>
            <a:ext cx="11431588" cy="2857897"/>
          </a:xfrm>
        </p:spPr>
      </p:pic>
    </p:spTree>
    <p:extLst>
      <p:ext uri="{BB962C8B-B14F-4D97-AF65-F5344CB8AC3E}">
        <p14:creationId xmlns:p14="http://schemas.microsoft.com/office/powerpoint/2010/main" val="262858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49E0-D8F8-4548-A3E7-249465E4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Insights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601EBBF-2E4D-4DDC-A9E0-C56E3DD60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93" y="1628800"/>
            <a:ext cx="8150614" cy="4584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D22F6-F3CE-45FD-B76E-61123DD5772F}"/>
              </a:ext>
            </a:extLst>
          </p:cNvPr>
          <p:cNvSpPr txBox="1"/>
          <p:nvPr/>
        </p:nvSpPr>
        <p:spPr>
          <a:xfrm>
            <a:off x="1343472" y="464950"/>
            <a:ext cx="957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These insights arose from the SBGT story gathering. 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They reveal something of our diversity as a diocese.  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Which insight would most grab the attention of your church as you look to the future?</a:t>
            </a:r>
          </a:p>
        </p:txBody>
      </p:sp>
    </p:spTree>
    <p:extLst>
      <p:ext uri="{BB962C8B-B14F-4D97-AF65-F5344CB8AC3E}">
        <p14:creationId xmlns:p14="http://schemas.microsoft.com/office/powerpoint/2010/main" val="112797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F73C-0ED3-402E-8869-CA0FD973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Introducing the 3 Ministry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DA1E-5BDC-451D-BBE1-EDFE9EE03D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Video can be viewed on YouTube here: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https://youtu.be/bj2htFWZXQc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Video can be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downloaded here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transcript and screenshots can be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downloaded here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01DF-D59C-41CD-807F-CCD115E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Models KEY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F906815D-D49C-4375-8BF8-5434627D3F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0"/>
            <a:ext cx="12205320" cy="6865492"/>
          </a:xfrm>
        </p:spPr>
      </p:pic>
    </p:spTree>
    <p:extLst>
      <p:ext uri="{BB962C8B-B14F-4D97-AF65-F5344CB8AC3E}">
        <p14:creationId xmlns:p14="http://schemas.microsoft.com/office/powerpoint/2010/main" val="115348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C14411-18D7-4719-9B9A-448CBCB3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5" y="35170"/>
            <a:ext cx="8543925" cy="4297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Model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4CAC8-DE3B-4348-9501-2A9DB62C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A020-44F0-47CF-88B8-129D2E57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CCEA8D-FC54-439C-95B0-ABDE54B690D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802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D2F8-63EC-472D-A0BA-EF72FCBF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0D228-A8D2-4A30-95D1-B2DD570395B5}"/>
              </a:ext>
            </a:extLst>
          </p:cNvPr>
          <p:cNvSpPr txBox="1"/>
          <p:nvPr/>
        </p:nvSpPr>
        <p:spPr>
          <a:xfrm>
            <a:off x="5514947" y="980730"/>
            <a:ext cx="489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Examples: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a market town minster church serving town and villages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a resourcing church focussed on planting new communities of faith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a midweek urban minster with large youth engagement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a schools led minster,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an intergenerational worshipping community at heart…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63987-D63A-453E-81B8-6A7723B6D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29" y="3262084"/>
            <a:ext cx="2644303" cy="2216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E9143A-0870-4C95-8E94-751C9CEE5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80730"/>
            <a:ext cx="2622488" cy="21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C37E-A2BD-4B89-879C-54F8C4AA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B</a:t>
            </a:r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D56123-C9E9-4AC2-A96A-EB73152178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"/>
            <a:ext cx="12197178" cy="6860912"/>
          </a:xfrm>
        </p:spPr>
      </p:pic>
    </p:spTree>
    <p:extLst>
      <p:ext uri="{BB962C8B-B14F-4D97-AF65-F5344CB8AC3E}">
        <p14:creationId xmlns:p14="http://schemas.microsoft.com/office/powerpoint/2010/main" val="146476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B66E-2518-4D71-ABD4-9904C9D0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0B21C3-8BBF-4831-BA3D-F0E4435CC4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2" y="-9024"/>
            <a:ext cx="12384741" cy="6966416"/>
          </a:xfrm>
        </p:spPr>
      </p:pic>
    </p:spTree>
    <p:extLst>
      <p:ext uri="{BB962C8B-B14F-4D97-AF65-F5344CB8AC3E}">
        <p14:creationId xmlns:p14="http://schemas.microsoft.com/office/powerpoint/2010/main" val="280010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55767-1B6B-4E5A-BDF0-862AB29A9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33785"/>
            <a:ext cx="12360696" cy="69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33AE-DDCE-4747-8237-33309A41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2D9B5-212F-46B1-8A37-A9D3E5244AF0}"/>
              </a:ext>
            </a:extLst>
          </p:cNvPr>
          <p:cNvSpPr txBox="1"/>
          <p:nvPr/>
        </p:nvSpPr>
        <p:spPr>
          <a:xfrm>
            <a:off x="5447928" y="1052738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Examples: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group of Parishes and Fresh Expressions of Church that serve a geographical area integrating Church, School &amp; Households.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geographical area could be a collection of school catchment areas.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geographical area could be council boundaries.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geographical area could be a large new build development.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geographical area could be an existing deanery.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geographical area could be accessibility of the local retail units (Where do you go to shop?)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7AEED-1C67-48C1-8FC2-E702CE3D8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58" y="3595682"/>
            <a:ext cx="2945749" cy="2469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0F590-3623-4BE9-8309-1CA3DAF1A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53" y="908720"/>
            <a:ext cx="2945748" cy="24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6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60B7-8DCF-4D1D-A585-2F062550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D64D4D-2547-4CA0-A231-E72A48A6CF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285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832C-DCB5-4495-B413-B62C687F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B95A4F-18E3-42EA-8E66-A9BF331A25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4788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3D09-314D-4967-9CDE-9E403275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1F459-7569-4BB2-9C86-7D979D8BBC06}"/>
              </a:ext>
            </a:extLst>
          </p:cNvPr>
          <p:cNvSpPr txBox="1"/>
          <p:nvPr/>
        </p:nvSpPr>
        <p:spPr>
          <a:xfrm>
            <a:off x="5375920" y="980728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Examples:-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are a network focussed upon …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Influencing and engaging with civic structures for missional purposes.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Practical action in response to a community need.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Creating new Christian communities, rooted in the Anglican tradition. (RC / </a:t>
            </a:r>
            <a:r>
              <a:rPr lang="en-GB" dirty="0" err="1">
                <a:solidFill>
                  <a:schemeClr val="bg1"/>
                </a:solidFill>
              </a:rPr>
              <a:t>FxC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Being an incarnational presence at the heart of our community.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Sacramental mission.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31ED8-F77C-445A-96BB-025E7F907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980728"/>
            <a:ext cx="2708927" cy="2270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EA486-082C-41C9-928A-9FF7203A2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305986"/>
            <a:ext cx="2708927" cy="22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17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8480-A307-476D-B7F2-65773BB4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8" y="2204864"/>
            <a:ext cx="8543925" cy="2169694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Any questions of clarification on the models?</a:t>
            </a:r>
          </a:p>
        </p:txBody>
      </p:sp>
    </p:spTree>
    <p:extLst>
      <p:ext uri="{BB962C8B-B14F-4D97-AF65-F5344CB8AC3E}">
        <p14:creationId xmlns:p14="http://schemas.microsoft.com/office/powerpoint/2010/main" val="305695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918D-BF7E-44BD-99A2-F72C88A5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 to Feedback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73EEF6-8540-43BC-8DA1-2306269C4A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723375"/>
            <a:ext cx="2736304" cy="2736304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FE330E8-2B86-41B3-95CB-E788306C1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3016"/>
            <a:ext cx="2808312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3E5A2-A087-4342-984E-37DB4AB7371E}"/>
              </a:ext>
            </a:extLst>
          </p:cNvPr>
          <p:cNvSpPr txBox="1"/>
          <p:nvPr/>
        </p:nvSpPr>
        <p:spPr>
          <a:xfrm>
            <a:off x="3575720" y="90872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Remembering that our current model of ministry is inadequate and unsustainable, and looking to the future, how well would this model, help us effectively live out the 3 key questions </a:t>
            </a:r>
            <a:r>
              <a:rPr lang="en-US" sz="2000" u="sng" dirty="0">
                <a:solidFill>
                  <a:schemeClr val="bg1"/>
                </a:solidFill>
              </a:rPr>
              <a:t>where we are?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0	1	2	3	4	5	6	7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B8966-D647-473D-B622-3E56AA3547A5}"/>
              </a:ext>
            </a:extLst>
          </p:cNvPr>
          <p:cNvSpPr/>
          <p:nvPr/>
        </p:nvSpPr>
        <p:spPr>
          <a:xfrm>
            <a:off x="3503712" y="2539936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 really can’t see it working 		   		               I can see this working very well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9FB81-CC66-4232-9255-A344FEB17299}"/>
              </a:ext>
            </a:extLst>
          </p:cNvPr>
          <p:cNvSpPr/>
          <p:nvPr/>
        </p:nvSpPr>
        <p:spPr>
          <a:xfrm>
            <a:off x="3575720" y="3170878"/>
            <a:ext cx="78651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a church or fresh expression, what excites you about this model?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As a church or fresh expression, what concerns you about this model?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What would enable you to be more confident about this model?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Is there anything that would better help you understand this model?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56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EBD4-240E-4C6F-BFDF-AD41FB06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chemeClr val="bg1"/>
                </a:solidFill>
              </a:rPr>
              <a:t>Break </a:t>
            </a:r>
          </a:p>
        </p:txBody>
      </p:sp>
    </p:spTree>
    <p:extLst>
      <p:ext uri="{BB962C8B-B14F-4D97-AF65-F5344CB8AC3E}">
        <p14:creationId xmlns:p14="http://schemas.microsoft.com/office/powerpoint/2010/main" val="361386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918D-BF7E-44BD-99A2-F72C88A5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39153"/>
            <a:ext cx="10515600" cy="42978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Conversation/Reflection/Feedback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73EEF6-8540-43BC-8DA1-2306269C4A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723375"/>
            <a:ext cx="2736304" cy="2736304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FE330E8-2B86-41B3-95CB-E788306C1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3016"/>
            <a:ext cx="2808312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3E5A2-A087-4342-984E-37DB4AB7371E}"/>
              </a:ext>
            </a:extLst>
          </p:cNvPr>
          <p:cNvSpPr txBox="1"/>
          <p:nvPr/>
        </p:nvSpPr>
        <p:spPr>
          <a:xfrm>
            <a:off x="3575720" y="90872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Remembering that our current model of ministry is inadequate and unsustainable, and looking to the future, how well would this model, help us effectively live out the 3 key questions </a:t>
            </a:r>
            <a:r>
              <a:rPr lang="en-US" sz="2000" u="sng" dirty="0">
                <a:solidFill>
                  <a:schemeClr val="bg1"/>
                </a:solidFill>
              </a:rPr>
              <a:t>where we are?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0	1	2	3	4	5	6	7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B8966-D647-473D-B622-3E56AA3547A5}"/>
              </a:ext>
            </a:extLst>
          </p:cNvPr>
          <p:cNvSpPr/>
          <p:nvPr/>
        </p:nvSpPr>
        <p:spPr>
          <a:xfrm>
            <a:off x="3503712" y="2539936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 really can’t see it working 		   		               I can see this working very well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9FB81-CC66-4232-9255-A344FEB17299}"/>
              </a:ext>
            </a:extLst>
          </p:cNvPr>
          <p:cNvSpPr/>
          <p:nvPr/>
        </p:nvSpPr>
        <p:spPr>
          <a:xfrm>
            <a:off x="3575720" y="3170878"/>
            <a:ext cx="78651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a church or fresh expression, what excites you about this model?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As a church or fresh expression, what concerns you about this model?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What would enable you to be more confident about this model?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Is there anything that would better help you understand this model?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F26F-298D-4479-B944-2F4DBF8C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Next steps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956F31-A555-441F-9048-E8F16E3C76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179439"/>
            <a:ext cx="11431588" cy="2857897"/>
          </a:xfrm>
        </p:spPr>
      </p:pic>
    </p:spTree>
    <p:extLst>
      <p:ext uri="{BB962C8B-B14F-4D97-AF65-F5344CB8AC3E}">
        <p14:creationId xmlns:p14="http://schemas.microsoft.com/office/powerpoint/2010/main" val="2744217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DC1F-A07A-441F-B30A-D9E26892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Closing Prayer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1AB341F-C5D7-4BFD-A797-FFC7B946BA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124746"/>
            <a:ext cx="4809570" cy="40318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55BC7-759D-4B17-B41B-6A0434949AD2}"/>
              </a:ext>
            </a:extLst>
          </p:cNvPr>
          <p:cNvSpPr txBox="1"/>
          <p:nvPr/>
        </p:nvSpPr>
        <p:spPr>
          <a:xfrm>
            <a:off x="1631504" y="1138607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Invite each participant to hold in quiet prayer;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discernment process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conversation of the evening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To pray ‘Thy Kingdom come’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1011-B9C3-4D70-979E-3A085456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63EF-08D2-4563-BBD2-66AA25106E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Technical host instructions</a:t>
            </a:r>
          </a:p>
          <a:p>
            <a:r>
              <a:rPr lang="en-GB" dirty="0">
                <a:solidFill>
                  <a:schemeClr val="bg1"/>
                </a:solidFill>
              </a:rPr>
              <a:t>Conversations host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64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C6DE-9AA9-48C5-BA70-D8EA3944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3D3C-BB7A-460F-90E1-30D1DC4187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Faithful God, whose word is life: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with saving power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free our praise,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our prayer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shape our lives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kingdom of your Son,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our Lord.</a:t>
            </a:r>
          </a:p>
          <a:p>
            <a:pPr marL="114300" indent="0">
              <a:buNone/>
            </a:pPr>
            <a:r>
              <a:rPr lang="en-GB" sz="1800" b="1" spc="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Amen.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with us, Spirit of God;</a:t>
            </a:r>
          </a:p>
          <a:p>
            <a:pPr marL="114300" indent="0">
              <a:buNone/>
            </a:pPr>
            <a:r>
              <a:rPr lang="en-GB" sz="1800" b="1" spc="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nothing can separate us from your love.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Breathe on us, breath of God;</a:t>
            </a:r>
          </a:p>
          <a:p>
            <a:pPr marL="114300" indent="0">
              <a:buNone/>
            </a:pPr>
            <a:r>
              <a:rPr lang="en-GB" sz="1800" b="1" spc="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fill us with your saving power.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in us, wisdom of God;</a:t>
            </a:r>
          </a:p>
          <a:p>
            <a:pPr marL="114300" indent="0">
              <a:buNone/>
            </a:pPr>
            <a:r>
              <a:rPr lang="en-GB" sz="1800" b="1" spc="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bring strength, healing and peace.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41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E762-92CE-4566-BDD8-376D2313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Worship (Reading) Mark 2: 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3244-83D6-47C9-A7C1-BEDFF7D86C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6051" y="620690"/>
            <a:ext cx="9288463" cy="568804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system-ui"/>
              </a:rPr>
              <a:t>When he returned to Capernaum after some days, it was reported that he was at home.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2 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So many gathered around that there was no longer room for them, not even in front of the door; and he was speaking the word to them. </a:t>
            </a: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3 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Then some people came, bringing to him a paralyzed man, carried by four of them. </a:t>
            </a: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4 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And when they could not bring him to Jesus because of the crowd, they removed the roof above him; and after having dug through it, they let down the mat on which the paralytic lay.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5 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When Jesus saw their faith, he said to the paralytic, “Son, your sins are forgiven.”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6 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Now some of the scribes were sitting there, questioning in their hearts, </a:t>
            </a: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7 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“Why does this fellow speak in this way? It is blasphemy! Who can forgive sins but God alone?” </a:t>
            </a:r>
          </a:p>
        </p:txBody>
      </p:sp>
    </p:spTree>
    <p:extLst>
      <p:ext uri="{BB962C8B-B14F-4D97-AF65-F5344CB8AC3E}">
        <p14:creationId xmlns:p14="http://schemas.microsoft.com/office/powerpoint/2010/main" val="211393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E762-92CE-4566-BDD8-376D2313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Worship (Reading) Mark 2: 1-12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3244-83D6-47C9-A7C1-BEDFF7D86C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6051" y="620690"/>
            <a:ext cx="9288463" cy="568804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8 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At once Jesus perceived in his spirit that they were discussing these questions among themselves; and he said to them, “Why do you raise such questions in your hearts? </a:t>
            </a:r>
            <a:endParaRPr lang="en-GB" sz="2400" baseline="30000" dirty="0">
              <a:solidFill>
                <a:schemeClr val="bg1"/>
              </a:solidFill>
              <a:latin typeface="system-u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9 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Which is easier, to say to the paralytic, ‘Your sins are forgiven,’ or to say, ‘Stand up and take your mat and walk’?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10 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But so that you may know that the Son of Man has authority on earth to forgive sins”—he said to the paralytic— </a:t>
            </a: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11 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“I say to you, stand up, take your mat and go to your home.” </a:t>
            </a:r>
            <a:endParaRPr lang="en-GB" sz="2400" b="1" baseline="30000" dirty="0">
              <a:solidFill>
                <a:schemeClr val="bg1"/>
              </a:solidFill>
              <a:latin typeface="system-u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system-ui"/>
              </a:rPr>
              <a:t>12 </a:t>
            </a:r>
            <a:r>
              <a:rPr lang="en-GB" sz="2400" dirty="0">
                <a:solidFill>
                  <a:schemeClr val="bg1"/>
                </a:solidFill>
                <a:latin typeface="system-ui"/>
              </a:rPr>
              <a:t>And he stood up, and immediately took the mat and went out before all of them; so that they were all amazed and glorified God, saying, “We have never seen anything like this!”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018A-614D-4059-9178-07C2B598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Question for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003F-F655-4005-8340-967DE1549B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How can we ‘remove the roof’ to let more people meet with Jesus?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DBB2F-DDC3-42E8-8FEE-E13BE7DE3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6" y="1616418"/>
            <a:ext cx="6254647" cy="46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39CB-BB63-4DC3-9143-39BDD3BB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Lord’s Prayer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E646-E03D-4B01-A316-4F43873BD0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You may wish to use this video: </a:t>
            </a:r>
            <a:r>
              <a:rPr lang="en-GB" dirty="0">
                <a:hlinkClick r:id="rId2"/>
              </a:rPr>
              <a:t>Pentecost Service Lord’s Prayer 2020 on Vimeo</a:t>
            </a:r>
            <a:endParaRPr lang="en-GB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can be </a:t>
            </a:r>
            <a:r>
              <a:rPr lang="en-GB" dirty="0">
                <a:solidFill>
                  <a:schemeClr val="bg1"/>
                </a:solidFill>
              </a:rPr>
              <a:t>download or viewed on Vimeo online – both via the link above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5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EEE6D6B-7809-4223-AFE9-79A9AF27C1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69" y="908052"/>
            <a:ext cx="6442429" cy="54006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75616D-B87F-4ECE-AC32-8027B551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9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1158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Gill Sans MT</vt:lpstr>
      <vt:lpstr>system-ui</vt:lpstr>
      <vt:lpstr>Times New Roman</vt:lpstr>
      <vt:lpstr>Verdana</vt:lpstr>
      <vt:lpstr>Office Theme</vt:lpstr>
      <vt:lpstr>LOCAL CONVERSATION PREPARATION MATERIAL </vt:lpstr>
      <vt:lpstr>PowerPoint Presentation</vt:lpstr>
      <vt:lpstr>Welcome</vt:lpstr>
      <vt:lpstr>Worship</vt:lpstr>
      <vt:lpstr>Worship (Reading) Mark 2: 1-12</vt:lpstr>
      <vt:lpstr>Worship (Reading) Mark 2: 1-12 </vt:lpstr>
      <vt:lpstr>Question for reflection</vt:lpstr>
      <vt:lpstr>The Lord’s Prayer </vt:lpstr>
      <vt:lpstr>PowerPoint Presentation</vt:lpstr>
      <vt:lpstr>Why SBGT? – Quick recap of this video </vt:lpstr>
      <vt:lpstr>How SBGT – Timeline – recap on pre-reading</vt:lpstr>
      <vt:lpstr>Insights </vt:lpstr>
      <vt:lpstr>Introducing the 3 Ministry Models </vt:lpstr>
      <vt:lpstr>Models KEY</vt:lpstr>
      <vt:lpstr>Model A</vt:lpstr>
      <vt:lpstr>Model A</vt:lpstr>
      <vt:lpstr>Model A</vt:lpstr>
      <vt:lpstr>Model B</vt:lpstr>
      <vt:lpstr>Model B</vt:lpstr>
      <vt:lpstr>Model B</vt:lpstr>
      <vt:lpstr>Model C</vt:lpstr>
      <vt:lpstr>Model C</vt:lpstr>
      <vt:lpstr>Model C</vt:lpstr>
      <vt:lpstr>Any questions of clarification on the models?</vt:lpstr>
      <vt:lpstr>Intro to Feedback</vt:lpstr>
      <vt:lpstr>Break </vt:lpstr>
      <vt:lpstr>Conversation/Reflection/Feedback</vt:lpstr>
      <vt:lpstr>Next steps </vt:lpstr>
      <vt:lpstr>Closing Prayer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Jackson</dc:creator>
  <cp:lastModifiedBy>Beth Cluer</cp:lastModifiedBy>
  <cp:revision>2207</cp:revision>
  <cp:lastPrinted>2021-04-07T09:13:53Z</cp:lastPrinted>
  <dcterms:created xsi:type="dcterms:W3CDTF">2013-04-10T12:48:01Z</dcterms:created>
  <dcterms:modified xsi:type="dcterms:W3CDTF">2021-04-19T12:37:47Z</dcterms:modified>
</cp:coreProperties>
</file>