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303" r:id="rId4"/>
    <p:sldId id="293" r:id="rId5"/>
    <p:sldId id="306" r:id="rId6"/>
    <p:sldId id="301" r:id="rId7"/>
    <p:sldId id="299" r:id="rId8"/>
    <p:sldId id="294" r:id="rId9"/>
    <p:sldId id="300" r:id="rId10"/>
    <p:sldId id="304" r:id="rId11"/>
    <p:sldId id="270" r:id="rId12"/>
    <p:sldId id="271" r:id="rId13"/>
    <p:sldId id="261" r:id="rId14"/>
    <p:sldId id="295" r:id="rId15"/>
    <p:sldId id="278" r:id="rId16"/>
    <p:sldId id="279" r:id="rId17"/>
    <p:sldId id="305" r:id="rId18"/>
    <p:sldId id="296" r:id="rId19"/>
    <p:sldId id="298"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54" autoAdjust="0"/>
    <p:restoredTop sz="99672" autoAdjust="0"/>
  </p:normalViewPr>
  <p:slideViewPr>
    <p:cSldViewPr snapToGrid="0">
      <p:cViewPr>
        <p:scale>
          <a:sx n="101" d="100"/>
          <a:sy n="101" d="100"/>
        </p:scale>
        <p:origin x="-3056" y="-2072"/>
      </p:cViewPr>
      <p:guideLst>
        <p:guide orient="horz" pos="1620"/>
        <p:guide pos="2880"/>
      </p:guideLst>
    </p:cSldViewPr>
  </p:slideViewPr>
  <p:outlineViewPr>
    <p:cViewPr>
      <p:scale>
        <a:sx n="33" d="100"/>
        <a:sy n="33" d="100"/>
      </p:scale>
      <p:origin x="0" y="234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727904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dd1780bc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dd1780bc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We may not </a:t>
            </a:r>
            <a:r>
              <a:rPr lang="en-US" dirty="0" err="1"/>
              <a:t>realise</a:t>
            </a:r>
            <a:r>
              <a:rPr lang="en-US" dirty="0"/>
              <a:t> that any barriers are there when it comes to giving. </a:t>
            </a:r>
          </a:p>
          <a:p>
            <a:pPr marL="171450" lvl="0" indent="-171450" algn="l" rtl="0">
              <a:spcBef>
                <a:spcPts val="0"/>
              </a:spcBef>
              <a:spcAft>
                <a:spcPts val="0"/>
              </a:spcAft>
              <a:buFontTx/>
              <a:buChar char="-"/>
            </a:pPr>
            <a:r>
              <a:rPr lang="en-US" dirty="0"/>
              <a:t>By information I mean both information about the current financial situation and also information about how to give. This feels harder in times when we’re not using the building, and it means we have to do things a little differently. </a:t>
            </a:r>
          </a:p>
          <a:p>
            <a:pPr marL="171450" lvl="0" indent="-171450" algn="l" rtl="0">
              <a:spcBef>
                <a:spcPts val="0"/>
              </a:spcBef>
              <a:spcAft>
                <a:spcPts val="0"/>
              </a:spcAft>
              <a:buFontTx/>
              <a:buChar char="-"/>
            </a:pPr>
            <a:r>
              <a:rPr lang="en-US" dirty="0"/>
              <a:t>Helping people to give in a way that works for them, whilst also thinking about what technical tools and solutions we need for a time like this, and to prepare us for the cashless future that I’ve talked about.  </a:t>
            </a:r>
          </a:p>
          <a:p>
            <a:pPr marL="171450" lvl="0" indent="-171450" algn="l" rtl="0">
              <a:spcBef>
                <a:spcPts val="0"/>
              </a:spcBef>
              <a:spcAft>
                <a:spcPts val="0"/>
              </a:spcAft>
              <a:buFontTx/>
              <a:buChar char="-"/>
            </a:pPr>
            <a:endParaRPr dirty="0"/>
          </a:p>
        </p:txBody>
      </p:sp>
    </p:spTree>
    <p:extLst>
      <p:ext uri="{BB962C8B-B14F-4D97-AF65-F5344CB8AC3E}">
        <p14:creationId xmlns:p14="http://schemas.microsoft.com/office/powerpoint/2010/main" val="2033090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556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8c6b1666b3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8c6b1666b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5567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dd1780bc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dd1780bc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We may not </a:t>
            </a:r>
            <a:r>
              <a:rPr lang="en-US" dirty="0" err="1"/>
              <a:t>realise</a:t>
            </a:r>
            <a:r>
              <a:rPr lang="en-US" dirty="0"/>
              <a:t> that any barriers are there when it comes to giving. </a:t>
            </a:r>
          </a:p>
          <a:p>
            <a:pPr marL="171450" lvl="0" indent="-171450" algn="l" rtl="0">
              <a:spcBef>
                <a:spcPts val="0"/>
              </a:spcBef>
              <a:spcAft>
                <a:spcPts val="0"/>
              </a:spcAft>
              <a:buFontTx/>
              <a:buChar char="-"/>
            </a:pPr>
            <a:r>
              <a:rPr lang="en-US" dirty="0"/>
              <a:t>By information I mean both information about the current financial situation and also information about how to give. This feels harder in times when we’re not using the building, and it means we have to do things a little differently. </a:t>
            </a:r>
          </a:p>
          <a:p>
            <a:pPr marL="171450" lvl="0" indent="-171450" algn="l" rtl="0">
              <a:spcBef>
                <a:spcPts val="0"/>
              </a:spcBef>
              <a:spcAft>
                <a:spcPts val="0"/>
              </a:spcAft>
              <a:buFontTx/>
              <a:buChar char="-"/>
            </a:pPr>
            <a:r>
              <a:rPr lang="en-US" dirty="0"/>
              <a:t>Helping people to give in a way that works for them, whilst also thinking about what technical tools and solutions we need for a time like this, and to prepare us for the cashless future that I’ve talked about.  </a:t>
            </a:r>
          </a:p>
          <a:p>
            <a:pPr marL="171450" lvl="0" indent="-171450" algn="l" rtl="0">
              <a:spcBef>
                <a:spcPts val="0"/>
              </a:spcBef>
              <a:spcAft>
                <a:spcPts val="0"/>
              </a:spcAft>
              <a:buFontTx/>
              <a:buChar char="-"/>
            </a:pPr>
            <a:endParaRPr dirty="0"/>
          </a:p>
        </p:txBody>
      </p:sp>
    </p:spTree>
    <p:extLst>
      <p:ext uri="{BB962C8B-B14F-4D97-AF65-F5344CB8AC3E}">
        <p14:creationId xmlns:p14="http://schemas.microsoft.com/office/powerpoint/2010/main" val="2033090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dd1780bc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dd1780bc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Contactless: will deal with quickly as this is less relevant for this time when churches are closed, but may be more relevant as they open, and for Christmas services if they are able to be held. Is good preparation for the future. </a:t>
            </a:r>
          </a:p>
          <a:p>
            <a:pPr marL="171450" lvl="0" indent="-171450" algn="l" rtl="0">
              <a:spcBef>
                <a:spcPts val="0"/>
              </a:spcBef>
              <a:spcAft>
                <a:spcPts val="0"/>
              </a:spcAft>
              <a:buFontTx/>
              <a:buChar char="-"/>
            </a:pPr>
            <a:endParaRPr dirty="0"/>
          </a:p>
        </p:txBody>
      </p:sp>
    </p:spTree>
    <p:extLst>
      <p:ext uri="{BB962C8B-B14F-4D97-AF65-F5344CB8AC3E}">
        <p14:creationId xmlns:p14="http://schemas.microsoft.com/office/powerpoint/2010/main" val="3637146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dd1780bc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dd1780bc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 are now a whole range of devices that you can use from ……….. </a:t>
            </a:r>
            <a:r>
              <a:rPr lang="en-US" dirty="0" err="1"/>
              <a:t>SumUp</a:t>
            </a:r>
            <a:r>
              <a:rPr lang="en-US" dirty="0"/>
              <a:t> preferred provider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Can be used for:</a:t>
            </a:r>
          </a:p>
          <a:p>
            <a:pPr marL="171450" lvl="0" indent="-171450" algn="l" rtl="0">
              <a:spcBef>
                <a:spcPts val="0"/>
              </a:spcBef>
              <a:spcAft>
                <a:spcPts val="0"/>
              </a:spcAft>
              <a:buFontTx/>
              <a:buChar char="-"/>
            </a:pPr>
            <a:r>
              <a:rPr lang="en-US" dirty="0"/>
              <a:t>Collecting fees for occasional offices, and donations at weddings and funerals.</a:t>
            </a:r>
          </a:p>
          <a:p>
            <a:pPr marL="171450" lvl="0" indent="-171450" algn="l" rtl="0">
              <a:spcBef>
                <a:spcPts val="0"/>
              </a:spcBef>
              <a:spcAft>
                <a:spcPts val="0"/>
              </a:spcAft>
              <a:buFontTx/>
              <a:buChar char="-"/>
            </a:pPr>
            <a:r>
              <a:rPr lang="en-US" dirty="0"/>
              <a:t>Retiring collections at services. </a:t>
            </a:r>
          </a:p>
          <a:p>
            <a:pPr marL="171450" lvl="0" indent="-171450" algn="l" rtl="0">
              <a:spcBef>
                <a:spcPts val="0"/>
              </a:spcBef>
              <a:spcAft>
                <a:spcPts val="0"/>
              </a:spcAft>
              <a:buFontTx/>
              <a:buChar char="-"/>
            </a:pPr>
            <a:r>
              <a:rPr lang="en-US" dirty="0"/>
              <a:t>Fundraising events</a:t>
            </a:r>
          </a:p>
          <a:p>
            <a:pPr marL="171450" lvl="0" indent="-171450" algn="l" rtl="0">
              <a:spcBef>
                <a:spcPts val="0"/>
              </a:spcBef>
              <a:spcAft>
                <a:spcPts val="0"/>
              </a:spcAft>
              <a:buFontTx/>
              <a:buChar char="-"/>
            </a:pPr>
            <a:r>
              <a:rPr lang="en-US" dirty="0"/>
              <a:t>Church stalls / bookshops and cafes </a:t>
            </a:r>
          </a:p>
          <a:p>
            <a:pPr marL="171450" lvl="0" indent="-171450" algn="l" rtl="0">
              <a:spcBef>
                <a:spcPts val="0"/>
              </a:spcBef>
              <a:spcAft>
                <a:spcPts val="0"/>
              </a:spcAft>
              <a:buFontTx/>
              <a:buChar char="-"/>
            </a:pPr>
            <a:endParaRPr lang="en-US" dirty="0"/>
          </a:p>
          <a:p>
            <a:pPr marL="0" lvl="0" indent="0" algn="l" rtl="0">
              <a:spcBef>
                <a:spcPts val="0"/>
              </a:spcBef>
              <a:spcAft>
                <a:spcPts val="0"/>
              </a:spcAft>
              <a:buFontTx/>
              <a:buNone/>
            </a:pPr>
            <a:r>
              <a:rPr lang="en-US" dirty="0"/>
              <a:t>Enables everyone to give, even if they’ve come without cash – which a lot of people do. </a:t>
            </a:r>
          </a:p>
          <a:p>
            <a:pPr marL="0" lvl="0" indent="0" algn="l" rtl="0">
              <a:spcBef>
                <a:spcPts val="0"/>
              </a:spcBef>
              <a:spcAft>
                <a:spcPts val="0"/>
              </a:spcAft>
              <a:buFontTx/>
              <a:buNone/>
            </a:pPr>
            <a:endParaRPr lang="en-US" dirty="0"/>
          </a:p>
          <a:p>
            <a:pPr marL="0" lvl="0" indent="0" algn="l" rtl="0">
              <a:spcBef>
                <a:spcPts val="0"/>
              </a:spcBef>
              <a:spcAft>
                <a:spcPts val="0"/>
              </a:spcAft>
              <a:buFontTx/>
              <a:buNone/>
            </a:pPr>
            <a:r>
              <a:rPr lang="en-US" dirty="0"/>
              <a:t>All you need to do it go to parish buying (go to page!) and show. </a:t>
            </a:r>
          </a:p>
          <a:p>
            <a:pPr marL="0" lvl="0" indent="0" algn="l" rtl="0">
              <a:spcBef>
                <a:spcPts val="0"/>
              </a:spcBef>
              <a:spcAft>
                <a:spcPts val="0"/>
              </a:spcAft>
              <a:buFontTx/>
              <a:buNone/>
            </a:pPr>
            <a:endParaRPr lang="en-US" dirty="0"/>
          </a:p>
          <a:p>
            <a:pPr marL="0" lvl="0" indent="0" algn="l" rtl="0">
              <a:spcBef>
                <a:spcPts val="0"/>
              </a:spcBef>
              <a:spcAft>
                <a:spcPts val="0"/>
              </a:spcAft>
              <a:buFontTx/>
              <a:buNone/>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https://</a:t>
            </a:r>
            <a:r>
              <a:rPr lang="en-US" dirty="0" err="1" smtClean="0"/>
              <a:t>www.achurchnearyou.com</a:t>
            </a:r>
            <a:r>
              <a:rPr lang="en-US" dirty="0" smtClean="0"/>
              <a:t>/church/5452/</a:t>
            </a:r>
          </a:p>
          <a:p>
            <a:endParaRPr lang="en-US" dirty="0" smtClean="0"/>
          </a:p>
          <a:p>
            <a:endParaRPr lang="en-US" dirty="0" smtClean="0"/>
          </a:p>
          <a:p>
            <a:endParaRPr lang="en-US" dirty="0"/>
          </a:p>
        </p:txBody>
      </p:sp>
    </p:spTree>
    <p:extLst>
      <p:ext uri="{BB962C8B-B14F-4D97-AF65-F5344CB8AC3E}">
        <p14:creationId xmlns:p14="http://schemas.microsoft.com/office/powerpoint/2010/main" val="3861581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dd1780bc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dd1780bc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Need a PB account</a:t>
            </a:r>
          </a:p>
          <a:p>
            <a:pPr marL="171450" lvl="0" indent="-171450" algn="l" rtl="0">
              <a:spcBef>
                <a:spcPts val="0"/>
              </a:spcBef>
              <a:spcAft>
                <a:spcPts val="0"/>
              </a:spcAft>
              <a:buFontTx/>
              <a:buChar char="-"/>
            </a:pPr>
            <a:r>
              <a:rPr lang="en-US" dirty="0"/>
              <a:t>Need a </a:t>
            </a:r>
            <a:r>
              <a:rPr lang="en-US" dirty="0" err="1"/>
              <a:t>Sumup</a:t>
            </a:r>
            <a:r>
              <a:rPr lang="en-US" dirty="0"/>
              <a:t> account, which will include inputting your banking details – </a:t>
            </a:r>
          </a:p>
          <a:p>
            <a:pPr marL="0" lvl="0" indent="0" algn="l" rtl="0">
              <a:spcBef>
                <a:spcPts val="0"/>
              </a:spcBef>
              <a:spcAft>
                <a:spcPts val="0"/>
              </a:spcAft>
              <a:buFontTx/>
              <a:buNone/>
            </a:pPr>
            <a:r>
              <a:rPr lang="en-US" dirty="0"/>
              <a:t>need to make sure that when this is inputted it is checked by another person (this can be done online during lockdown). </a:t>
            </a:r>
          </a:p>
          <a:p>
            <a:pPr marL="171450" lvl="0" indent="-171450" algn="l" rtl="0">
              <a:spcBef>
                <a:spcPts val="0"/>
              </a:spcBef>
              <a:spcAft>
                <a:spcPts val="0"/>
              </a:spcAft>
              <a:buFontTx/>
              <a:buChar char="-"/>
            </a:pPr>
            <a:r>
              <a:rPr lang="en-US" dirty="0"/>
              <a:t>Create a campaign (can be multiple if you have special appeals </a:t>
            </a:r>
            <a:r>
              <a:rPr lang="en-US" dirty="0" err="1"/>
              <a:t>etc</a:t>
            </a:r>
            <a:r>
              <a:rPr lang="en-US" dirty="0"/>
              <a:t>)</a:t>
            </a:r>
          </a:p>
          <a:p>
            <a:pPr marL="171450" lvl="0" indent="-171450" algn="l" rtl="0">
              <a:spcBef>
                <a:spcPts val="0"/>
              </a:spcBef>
              <a:spcAft>
                <a:spcPts val="0"/>
              </a:spcAft>
              <a:buFontTx/>
              <a:buChar char="-"/>
            </a:pPr>
            <a:r>
              <a:rPr lang="en-US" dirty="0"/>
              <a:t>Show Phil’s A Church Near You page. </a:t>
            </a:r>
          </a:p>
          <a:p>
            <a:pPr marL="171450" lvl="0" indent="-171450" algn="l" rtl="0">
              <a:spcBef>
                <a:spcPts val="0"/>
              </a:spcBef>
              <a:spcAft>
                <a:spcPts val="0"/>
              </a:spcAft>
              <a:buFontTx/>
              <a:buChar char="-"/>
            </a:pPr>
            <a:r>
              <a:rPr lang="en-US" dirty="0"/>
              <a:t>Promote – perhaps with some Christmas Fundraising activity?</a:t>
            </a:r>
          </a:p>
          <a:p>
            <a:pPr marL="171450" lvl="0" indent="-171450" algn="l" rtl="0">
              <a:spcBef>
                <a:spcPts val="0"/>
              </a:spcBef>
              <a:spcAft>
                <a:spcPts val="0"/>
              </a:spcAft>
              <a:buFontTx/>
              <a:buChar char="-"/>
            </a:pPr>
            <a:endParaRPr lang="en-US" dirty="0"/>
          </a:p>
          <a:p>
            <a:pPr marL="171450" lvl="0" indent="-171450" algn="l" rtl="0">
              <a:spcBef>
                <a:spcPts val="0"/>
              </a:spcBef>
              <a:spcAft>
                <a:spcPts val="0"/>
              </a:spcAft>
              <a:buFontTx/>
              <a:buChar char="-"/>
            </a:pPr>
            <a:endParaRPr lang="en-US" dirty="0"/>
          </a:p>
          <a:p>
            <a:pPr marL="171450" lvl="0" indent="-171450" algn="l" rtl="0">
              <a:spcBef>
                <a:spcPts val="0"/>
              </a:spcBef>
              <a:spcAft>
                <a:spcPts val="0"/>
              </a:spcAft>
              <a:buFontTx/>
              <a:buChar char="-"/>
            </a:pPr>
            <a:endParaRPr lang="en-US" dirty="0"/>
          </a:p>
        </p:txBody>
      </p:sp>
    </p:spTree>
    <p:extLst>
      <p:ext uri="{BB962C8B-B14F-4D97-AF65-F5344CB8AC3E}">
        <p14:creationId xmlns:p14="http://schemas.microsoft.com/office/powerpoint/2010/main" val="299759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dd1780bc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dd1780bc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Plug national guides and sessions</a:t>
            </a:r>
          </a:p>
          <a:p>
            <a:pPr marL="171450" lvl="0" indent="-171450" algn="l" rtl="0">
              <a:spcBef>
                <a:spcPts val="0"/>
              </a:spcBef>
              <a:spcAft>
                <a:spcPts val="0"/>
              </a:spcAft>
              <a:buFontTx/>
              <a:buChar char="-"/>
            </a:pPr>
            <a:r>
              <a:rPr lang="en-US" dirty="0"/>
              <a:t>Offer a session from Phil to take them through step by step</a:t>
            </a:r>
          </a:p>
          <a:p>
            <a:pPr marL="171450" lvl="0" indent="-171450" algn="l" rtl="0">
              <a:spcBef>
                <a:spcPts val="0"/>
              </a:spcBef>
              <a:spcAft>
                <a:spcPts val="0"/>
              </a:spcAft>
              <a:buFontTx/>
              <a:buChar char="-"/>
            </a:pPr>
            <a:endParaRPr lang="en-US" dirty="0"/>
          </a:p>
        </p:txBody>
      </p:sp>
    </p:spTree>
    <p:extLst>
      <p:ext uri="{BB962C8B-B14F-4D97-AF65-F5344CB8AC3E}">
        <p14:creationId xmlns:p14="http://schemas.microsoft.com/office/powerpoint/2010/main" val="3838455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ocese of Leicester" type="title">
  <p:cSld name="TITLE">
    <p:spTree>
      <p:nvGrpSpPr>
        <p:cNvPr id="1" name="Shape 10"/>
        <p:cNvGrpSpPr/>
        <p:nvPr/>
      </p:nvGrpSpPr>
      <p:grpSpPr>
        <a:xfrm>
          <a:off x="0" y="0"/>
          <a:ext cx="0" cy="0"/>
          <a:chOff x="0" y="0"/>
          <a:chExt cx="0" cy="0"/>
        </a:xfrm>
      </p:grpSpPr>
      <p:sp>
        <p:nvSpPr>
          <p:cNvPr id="11" name="Google Shape;11;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3" name="Google Shape;13;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4" name="Google Shape;14;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5" name="Google Shape;55;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9" name="Google Shape;19;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title"/>
          </p:nvPr>
        </p:nvSpPr>
        <p:spPr>
          <a:xfrm>
            <a:off x="311700" y="315925"/>
            <a:ext cx="73119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4" name="Google Shape;24;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311700" y="315925"/>
            <a:ext cx="73119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8" name="Google Shape;28;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315925"/>
            <a:ext cx="73119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6" name="Google Shape;36;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5" name="Google Shape;45;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6" name="Google Shape;46;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gradFill flip="none" rotWithShape="1">
          <a:gsLst>
            <a:gs pos="48000">
              <a:schemeClr val="bg1"/>
            </a:gs>
            <a:gs pos="100000">
              <a:srgbClr val="B9B9B9"/>
            </a:gs>
            <a:gs pos="99000">
              <a:schemeClr val="bg1">
                <a:lumMod val="75000"/>
              </a:schemeClr>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73119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a:blip r:embed="rId13">
            <a:alphaModFix/>
          </a:blip>
          <a:stretch>
            <a:fillRect/>
          </a:stretch>
        </p:blipFill>
        <p:spPr>
          <a:xfrm>
            <a:off x="6830400" y="64825"/>
            <a:ext cx="2190750" cy="133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generousgiving@leccofe.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2862052" y="1803150"/>
            <a:ext cx="3419895"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smtClean="0"/>
              <a:t>Christmas Fundraising</a:t>
            </a:r>
            <a:br>
              <a:rPr lang="en-US" dirty="0" smtClean="0"/>
            </a:br>
            <a:endParaRPr dirty="0"/>
          </a:p>
        </p:txBody>
      </p:sp>
      <p:sp>
        <p:nvSpPr>
          <p:cNvPr id="64" name="Google Shape;64;p13"/>
          <p:cNvSpPr txBox="1">
            <a:spLocks noGrp="1"/>
          </p:cNvSpPr>
          <p:nvPr>
            <p:ph type="subTitle" idx="1"/>
          </p:nvPr>
        </p:nvSpPr>
        <p:spPr>
          <a:xfrm>
            <a:off x="3044700" y="3525730"/>
            <a:ext cx="3054600" cy="7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Generous Giving Team</a:t>
            </a:r>
            <a:endParaRPr dirty="0"/>
          </a:p>
          <a:p>
            <a:pPr marL="0" lvl="0" indent="0" algn="ctr" rtl="0">
              <a:spcBef>
                <a:spcPts val="0"/>
              </a:spcBef>
              <a:spcAft>
                <a:spcPts val="0"/>
              </a:spcAft>
              <a:buNone/>
            </a:pPr>
            <a:r>
              <a:rPr lang="en-GB" dirty="0"/>
              <a:t>November 2020</a:t>
            </a:r>
            <a:endParaRPr dirty="0"/>
          </a:p>
          <a:p>
            <a:pPr marL="0" lvl="0" indent="0" algn="ctr" rtl="0">
              <a:spcBef>
                <a:spcPts val="0"/>
              </a:spcBef>
              <a:spcAft>
                <a:spcPts val="0"/>
              </a:spcAft>
              <a:buNone/>
            </a:pPr>
            <a:endParaRPr dirty="0"/>
          </a:p>
        </p:txBody>
      </p:sp>
      <p:pic>
        <p:nvPicPr>
          <p:cNvPr id="1026" name="Picture 2" descr="C:\Users\Rachel.Broughton\AppData\Local\Microsoft\Windows\INetCache\IE\BVN15AK6\christmas_tree_PNG14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819" y="1248629"/>
            <a:ext cx="2662511" cy="28408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Rachel.Broughton\AppData\Local\Microsoft\Windows\INetCache\IE\BVN15AK6\christmas_tree_PNG14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9230"/>
            <a:ext cx="2662511" cy="28408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
            <a:ext cx="7311900" cy="933318"/>
          </a:xfrm>
        </p:spPr>
        <p:txBody>
          <a:bodyPr/>
          <a:lstStyle/>
          <a:p>
            <a:r>
              <a:rPr lang="en-US" sz="3200" dirty="0" smtClean="0"/>
              <a:t>Promotional ideas</a:t>
            </a:r>
            <a:endParaRPr lang="en-US" sz="3200" dirty="0"/>
          </a:p>
        </p:txBody>
      </p:sp>
      <p:sp>
        <p:nvSpPr>
          <p:cNvPr id="3" name="Text Placeholder 2"/>
          <p:cNvSpPr>
            <a:spLocks noGrp="1"/>
          </p:cNvSpPr>
          <p:nvPr>
            <p:ph type="body" idx="1"/>
          </p:nvPr>
        </p:nvSpPr>
        <p:spPr/>
        <p:txBody>
          <a:bodyPr/>
          <a:lstStyle/>
          <a:p>
            <a:r>
              <a:rPr lang="en-US" dirty="0" smtClean="0"/>
              <a:t>Emails </a:t>
            </a:r>
          </a:p>
          <a:p>
            <a:endParaRPr lang="en-US" dirty="0" smtClean="0"/>
          </a:p>
          <a:p>
            <a:r>
              <a:rPr lang="en-US" dirty="0" smtClean="0"/>
              <a:t>Local media </a:t>
            </a:r>
          </a:p>
          <a:p>
            <a:endParaRPr lang="en-US" dirty="0"/>
          </a:p>
          <a:p>
            <a:r>
              <a:rPr lang="en-US" dirty="0" smtClean="0"/>
              <a:t>Don’t forget word of mouth!  You can still use the telephone</a:t>
            </a:r>
          </a:p>
          <a:p>
            <a:endParaRPr lang="en-US" dirty="0" smtClean="0"/>
          </a:p>
          <a:p>
            <a:r>
              <a:rPr lang="en-US" dirty="0" smtClean="0"/>
              <a:t>Promote before the event, during the event and afterwards!</a:t>
            </a:r>
          </a:p>
          <a:p>
            <a:endParaRPr lang="en-US" dirty="0" smtClean="0"/>
          </a:p>
          <a:p>
            <a:r>
              <a:rPr lang="en-US" dirty="0" smtClean="0"/>
              <a:t>Other ideas?</a:t>
            </a:r>
            <a:endParaRPr lang="en-US" dirty="0" smtClean="0"/>
          </a:p>
          <a:p>
            <a:endParaRPr lang="en-US" dirty="0"/>
          </a:p>
        </p:txBody>
      </p:sp>
      <p:pic>
        <p:nvPicPr>
          <p:cNvPr id="9218" name="Picture 2" descr="C:\Users\Rachel.Broughton\AppData\Local\Microsoft\Windows\INetCache\IE\BVN15AK6\23651971910_16b122a265_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3706" y="3657503"/>
            <a:ext cx="2012008" cy="1327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214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C</a:t>
            </a:r>
            <a:r>
              <a:rPr lang="en-GB" sz="3200" dirty="0" smtClean="0"/>
              <a:t>ollecting the money!</a:t>
            </a:r>
            <a:endParaRPr sz="3200" dirty="0"/>
          </a:p>
        </p:txBody>
      </p:sp>
      <p:sp>
        <p:nvSpPr>
          <p:cNvPr id="2" name="Text Placeholder 1"/>
          <p:cNvSpPr>
            <a:spLocks noGrp="1"/>
          </p:cNvSpPr>
          <p:nvPr>
            <p:ph type="body" idx="1"/>
          </p:nvPr>
        </p:nvSpPr>
        <p:spPr>
          <a:xfrm>
            <a:off x="868946" y="1564105"/>
            <a:ext cx="7963353" cy="3015120"/>
          </a:xfrm>
        </p:spPr>
        <p:txBody>
          <a:bodyPr/>
          <a:lstStyle/>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smtClean="0"/>
              <a:t>Don’t forget to ask people to donate!</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smtClean="0"/>
              <a:t>Give them the details of how to do so!</a:t>
            </a:r>
          </a:p>
          <a:p>
            <a:pPr marL="571500" indent="-571500">
              <a:buFont typeface="Arial" panose="020B0604020202020204" pitchFamily="34" charset="0"/>
              <a:buChar char="•"/>
            </a:pPr>
            <a:endParaRPr lang="en-US" dirty="0"/>
          </a:p>
          <a:p>
            <a:pPr marL="0" indent="0">
              <a:buNone/>
            </a:pPr>
            <a:endParaRPr lang="en-US" dirty="0"/>
          </a:p>
          <a:p>
            <a:pPr marL="571500" indent="-571500">
              <a:buFont typeface="Arial" panose="020B0604020202020204" pitchFamily="34" charset="0"/>
              <a:buChar char="•"/>
            </a:pPr>
            <a:endParaRPr lang="en-GB" dirty="0"/>
          </a:p>
          <a:p>
            <a:endParaRPr lang="en-US" dirty="0"/>
          </a:p>
        </p:txBody>
      </p:sp>
      <p:pic>
        <p:nvPicPr>
          <p:cNvPr id="10242" name="Picture 2" descr="C:\Users\Rachel.Broughton\AppData\Local\Microsoft\Windows\INetCache\IE\GQDD6MYT\220_F_27726671_55UDOWuRxpu7iYDBZNmABcgcZtrV4Lo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0626" y="2708000"/>
            <a:ext cx="1346532" cy="2015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133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3200" dirty="0" smtClean="0"/>
              <a:t>Tools</a:t>
            </a:r>
            <a:r>
              <a:rPr lang="en-US" sz="3200" dirty="0"/>
              <a:t> </a:t>
            </a:r>
            <a:r>
              <a:rPr lang="en-US" sz="3200" dirty="0" smtClean="0"/>
              <a:t>for money collection</a:t>
            </a:r>
            <a:endParaRPr sz="3200" dirty="0"/>
          </a:p>
        </p:txBody>
      </p:sp>
      <p:sp>
        <p:nvSpPr>
          <p:cNvPr id="2" name="Text Placeholder 1"/>
          <p:cNvSpPr>
            <a:spLocks noGrp="1"/>
          </p:cNvSpPr>
          <p:nvPr>
            <p:ph type="body" idx="1"/>
          </p:nvPr>
        </p:nvSpPr>
        <p:spPr>
          <a:xfrm>
            <a:off x="541163" y="1875118"/>
            <a:ext cx="8183932" cy="2868067"/>
          </a:xfrm>
        </p:spPr>
        <p:txBody>
          <a:bodyPr/>
          <a:lstStyle/>
          <a:p>
            <a:pPr marL="571500" indent="-571500">
              <a:buFont typeface="Arial" panose="020B0604020202020204" pitchFamily="34" charset="0"/>
              <a:buChar char="•"/>
            </a:pPr>
            <a:r>
              <a:rPr lang="en-US" dirty="0"/>
              <a:t>Contactless </a:t>
            </a:r>
            <a:r>
              <a:rPr lang="en-US" dirty="0" smtClean="0"/>
              <a:t>devices (could be used for raffles and set at a particular amount)</a:t>
            </a:r>
          </a:p>
          <a:p>
            <a:pPr marL="0" indent="0">
              <a:buNone/>
            </a:pPr>
            <a:endParaRPr lang="en-GB" dirty="0"/>
          </a:p>
          <a:p>
            <a:pPr marL="571500" indent="-571500">
              <a:buFont typeface="Arial" panose="020B0604020202020204" pitchFamily="34" charset="0"/>
              <a:buChar char="•"/>
            </a:pPr>
            <a:r>
              <a:rPr lang="en-US" dirty="0" smtClean="0"/>
              <a:t>Online giving</a:t>
            </a:r>
            <a:endParaRPr lang="en-GB" dirty="0"/>
          </a:p>
          <a:p>
            <a:endParaRPr lang="en-US" dirty="0"/>
          </a:p>
        </p:txBody>
      </p:sp>
      <p:pic>
        <p:nvPicPr>
          <p:cNvPr id="11266" name="Picture 2" descr="C:\Users\Rachel.Broughton\AppData\Local\Microsoft\Windows\INetCache\IE\GQDD6MYT\220_F_27726671_55UDOWuRxpu7iYDBZNmABcgcZtrV4Lo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3219" y="2734832"/>
            <a:ext cx="1286467" cy="1925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527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315925"/>
            <a:ext cx="73119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b="1" dirty="0"/>
              <a:t>Contactless </a:t>
            </a:r>
            <a:r>
              <a:rPr lang="en-GB" b="1" dirty="0" smtClean="0"/>
              <a:t>devices</a:t>
            </a:r>
            <a:endParaRPr b="1" dirty="0"/>
          </a:p>
        </p:txBody>
      </p:sp>
      <p:pic>
        <p:nvPicPr>
          <p:cNvPr id="3" name="Picture 2">
            <a:extLst>
              <a:ext uri="{FF2B5EF4-FFF2-40B4-BE49-F238E27FC236}">
                <a16:creationId xmlns:a16="http://schemas.microsoft.com/office/drawing/2014/main" xmlns="" id="{3C593C75-E00D-4C08-BCC0-1762B7D72554}"/>
              </a:ext>
            </a:extLst>
          </p:cNvPr>
          <p:cNvPicPr>
            <a:picLocks noChangeAspect="1"/>
          </p:cNvPicPr>
          <p:nvPr/>
        </p:nvPicPr>
        <p:blipFill>
          <a:blip r:embed="rId3"/>
          <a:stretch>
            <a:fillRect/>
          </a:stretch>
        </p:blipFill>
        <p:spPr>
          <a:xfrm>
            <a:off x="1500187" y="1272843"/>
            <a:ext cx="5872163" cy="330148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82157" y="3802964"/>
            <a:ext cx="2435113" cy="400110"/>
          </a:xfrm>
          <a:prstGeom prst="rect">
            <a:avLst/>
          </a:prstGeom>
        </p:spPr>
        <p:txBody>
          <a:bodyPr wrap="square">
            <a:spAutoFit/>
          </a:bodyPr>
          <a:lstStyle/>
          <a:p>
            <a:r>
              <a:rPr lang="en-US" sz="1000" dirty="0"/>
              <a:t>https://</a:t>
            </a:r>
            <a:r>
              <a:rPr lang="en-US" sz="1000" dirty="0" err="1"/>
              <a:t>www.achurchnearyou.com</a:t>
            </a:r>
            <a:r>
              <a:rPr lang="en-US" sz="1000" dirty="0"/>
              <a:t>/church/5452/</a:t>
            </a:r>
          </a:p>
        </p:txBody>
      </p:sp>
      <p:pic>
        <p:nvPicPr>
          <p:cNvPr id="4" name="Picture 3">
            <a:hlinkClick r:id="" action="ppaction://noaction"/>
          </p:cNvPr>
          <p:cNvPicPr>
            <a:picLocks noChangeAspect="1"/>
          </p:cNvPicPr>
          <p:nvPr/>
        </p:nvPicPr>
        <p:blipFill>
          <a:blip r:embed="rId3"/>
          <a:stretch>
            <a:fillRect/>
          </a:stretch>
        </p:blipFill>
        <p:spPr>
          <a:xfrm>
            <a:off x="-578" y="490487"/>
            <a:ext cx="9144578" cy="4720144"/>
          </a:xfrm>
          <a:prstGeom prst="rect">
            <a:avLst/>
          </a:prstGeom>
        </p:spPr>
      </p:pic>
      <p:sp>
        <p:nvSpPr>
          <p:cNvPr id="5" name="Title 4"/>
          <p:cNvSpPr>
            <a:spLocks noGrp="1"/>
          </p:cNvSpPr>
          <p:nvPr>
            <p:ph type="title"/>
          </p:nvPr>
        </p:nvSpPr>
        <p:spPr>
          <a:xfrm>
            <a:off x="0" y="0"/>
            <a:ext cx="9144000" cy="625856"/>
          </a:xfrm>
          <a:solidFill>
            <a:schemeClr val="accent2">
              <a:lumMod val="60000"/>
              <a:lumOff val="40000"/>
            </a:schemeClr>
          </a:solidFill>
        </p:spPr>
        <p:txBody>
          <a:bodyPr/>
          <a:lstStyle/>
          <a:p>
            <a:r>
              <a:rPr lang="en-US" sz="3200" dirty="0" smtClean="0"/>
              <a:t>Online Giving</a:t>
            </a:r>
            <a:endParaRPr lang="en-US" sz="3200" dirty="0"/>
          </a:p>
        </p:txBody>
      </p:sp>
    </p:spTree>
    <p:extLst>
      <p:ext uri="{BB962C8B-B14F-4D97-AF65-F5344CB8AC3E}">
        <p14:creationId xmlns:p14="http://schemas.microsoft.com/office/powerpoint/2010/main" val="3620781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3200" dirty="0"/>
              <a:t>How to set up Online </a:t>
            </a:r>
            <a:r>
              <a:rPr lang="en-GB" sz="3200" dirty="0" smtClean="0"/>
              <a:t>Giving</a:t>
            </a:r>
            <a:endParaRPr sz="3200" dirty="0"/>
          </a:p>
        </p:txBody>
      </p:sp>
      <p:sp>
        <p:nvSpPr>
          <p:cNvPr id="2" name="Text Placeholder 1"/>
          <p:cNvSpPr>
            <a:spLocks noGrp="1"/>
          </p:cNvSpPr>
          <p:nvPr>
            <p:ph type="body" idx="1"/>
          </p:nvPr>
        </p:nvSpPr>
        <p:spPr>
          <a:xfrm>
            <a:off x="626782" y="1509035"/>
            <a:ext cx="8205518" cy="3070190"/>
          </a:xfrm>
        </p:spPr>
        <p:txBody>
          <a:bodyPr/>
          <a:lstStyle/>
          <a:p>
            <a:pPr marL="571500" indent="-571500">
              <a:buFont typeface="Arial" panose="020B0604020202020204" pitchFamily="34" charset="0"/>
              <a:buChar char="•"/>
            </a:pPr>
            <a:r>
              <a:rPr lang="en-US" dirty="0"/>
              <a:t>Parish Buying </a:t>
            </a:r>
            <a:r>
              <a:rPr lang="en-US" dirty="0" smtClean="0"/>
              <a:t>Account</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err="1"/>
              <a:t>SumUp</a:t>
            </a:r>
            <a:r>
              <a:rPr lang="en-US" dirty="0"/>
              <a:t> / Give a Little </a:t>
            </a:r>
            <a:r>
              <a:rPr lang="en-US" dirty="0" smtClean="0"/>
              <a:t>Account</a:t>
            </a:r>
            <a:endParaRPr lang="en-GB" dirty="0" smtClean="0"/>
          </a:p>
          <a:p>
            <a:pPr marL="571500" indent="-571500">
              <a:buFont typeface="Arial" panose="020B0604020202020204" pitchFamily="34" charset="0"/>
              <a:buChar char="•"/>
            </a:pPr>
            <a:endParaRPr lang="en-GB" dirty="0"/>
          </a:p>
          <a:p>
            <a:pPr marL="571500" indent="-571500">
              <a:buFont typeface="Arial" panose="020B0604020202020204" pitchFamily="34" charset="0"/>
              <a:buChar char="•"/>
            </a:pPr>
            <a:r>
              <a:rPr lang="en-US" dirty="0" smtClean="0"/>
              <a:t>Create </a:t>
            </a:r>
            <a:r>
              <a:rPr lang="en-US" dirty="0"/>
              <a:t>a </a:t>
            </a:r>
            <a:r>
              <a:rPr lang="en-US" dirty="0" smtClean="0"/>
              <a:t>campaign</a:t>
            </a:r>
          </a:p>
          <a:p>
            <a:pPr marL="571500" indent="-571500">
              <a:buFont typeface="Arial" panose="020B0604020202020204" pitchFamily="34" charset="0"/>
              <a:buChar char="•"/>
            </a:pPr>
            <a:endParaRPr lang="en-GB" dirty="0"/>
          </a:p>
          <a:p>
            <a:pPr marL="571500" indent="-571500">
              <a:buFont typeface="Arial" panose="020B0604020202020204" pitchFamily="34" charset="0"/>
              <a:buChar char="•"/>
            </a:pPr>
            <a:r>
              <a:rPr lang="en-US" dirty="0"/>
              <a:t>Insert button onto website or A Church Near </a:t>
            </a:r>
            <a:r>
              <a:rPr lang="en-US" dirty="0" smtClean="0"/>
              <a:t>You</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Promote</a:t>
            </a:r>
          </a:p>
          <a:p>
            <a:endParaRPr lang="en-US" dirty="0"/>
          </a:p>
        </p:txBody>
      </p:sp>
      <p:pic>
        <p:nvPicPr>
          <p:cNvPr id="12290" name="Picture 2" descr="C:\Users\Rachel.Broughton\AppData\Local\Microsoft\Windows\INetCache\IE\BVN15AK6\sjv_creche_l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038" y="3289080"/>
            <a:ext cx="2160226" cy="1620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856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916050" y="2156100"/>
            <a:ext cx="7311900" cy="8313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sz="1800" dirty="0"/>
              <a:t>Any </a:t>
            </a:r>
            <a:r>
              <a:rPr lang="en-GB" sz="1800" dirty="0" smtClean="0"/>
              <a:t>questions?</a:t>
            </a:r>
            <a:endParaRPr sz="1800" dirty="0"/>
          </a:p>
        </p:txBody>
      </p:sp>
      <p:sp>
        <p:nvSpPr>
          <p:cNvPr id="3" name="Google Shape;93;p18">
            <a:extLst>
              <a:ext uri="{FF2B5EF4-FFF2-40B4-BE49-F238E27FC236}">
                <a16:creationId xmlns:a16="http://schemas.microsoft.com/office/drawing/2014/main" xmlns="" id="{EDF189CC-320F-4FA8-9209-5F954DAD9FE2}"/>
              </a:ext>
            </a:extLst>
          </p:cNvPr>
          <p:cNvSpPr txBox="1">
            <a:spLocks/>
          </p:cNvSpPr>
          <p:nvPr/>
        </p:nvSpPr>
        <p:spPr>
          <a:xfrm>
            <a:off x="311700" y="315925"/>
            <a:ext cx="7311900" cy="831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r>
              <a:rPr lang="en-GB" sz="3200" dirty="0"/>
              <a:t>Online </a:t>
            </a:r>
            <a:r>
              <a:rPr lang="en-GB" sz="3200" dirty="0" smtClean="0"/>
              <a:t>Giving</a:t>
            </a:r>
            <a:endParaRPr lang="en-GB" sz="3200" dirty="0"/>
          </a:p>
        </p:txBody>
      </p:sp>
      <p:pic>
        <p:nvPicPr>
          <p:cNvPr id="13314" name="Picture 2" descr="C:\Users\Rachel.Broughton\AppData\Local\Microsoft\Windows\INetCache\IE\BVN15AK6\3133856721_399ce71893_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715" y="1722514"/>
            <a:ext cx="4209743" cy="315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461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When the event has finished</a:t>
            </a:r>
            <a:endParaRPr sz="3200" dirty="0"/>
          </a:p>
        </p:txBody>
      </p:sp>
      <p:sp>
        <p:nvSpPr>
          <p:cNvPr id="2" name="Text Placeholder 1"/>
          <p:cNvSpPr>
            <a:spLocks noGrp="1"/>
          </p:cNvSpPr>
          <p:nvPr>
            <p:ph type="body" idx="1"/>
          </p:nvPr>
        </p:nvSpPr>
        <p:spPr>
          <a:xfrm>
            <a:off x="868946" y="1564105"/>
            <a:ext cx="7963353" cy="3015120"/>
          </a:xfrm>
        </p:spPr>
        <p:txBody>
          <a:bodyPr/>
          <a:lstStyle/>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smtClean="0"/>
              <a:t>Don’t forget to thank people for their part in the event, tell them how it went, how much was raised and how you have spent the money </a:t>
            </a:r>
          </a:p>
          <a:p>
            <a:pPr marL="571500" indent="-571500">
              <a:buFont typeface="Arial" panose="020B0604020202020204" pitchFamily="34" charset="0"/>
              <a:buChar char="•"/>
            </a:pPr>
            <a:endParaRPr lang="en-US" dirty="0"/>
          </a:p>
          <a:p>
            <a:pPr marL="0" indent="0">
              <a:buNone/>
            </a:pPr>
            <a:endParaRPr lang="en-US" dirty="0"/>
          </a:p>
          <a:p>
            <a:pPr marL="571500" indent="-571500">
              <a:buFont typeface="Arial" panose="020B0604020202020204" pitchFamily="34" charset="0"/>
              <a:buChar char="•"/>
            </a:pPr>
            <a:endParaRPr lang="en-GB" dirty="0"/>
          </a:p>
          <a:p>
            <a:endParaRPr lang="en-US" dirty="0"/>
          </a:p>
        </p:txBody>
      </p:sp>
      <p:pic>
        <p:nvPicPr>
          <p:cNvPr id="14338" name="Picture 2" descr="C:\Users\Rachel.Broughton\AppData\Local\Microsoft\Windows\INetCache\IE\9CWV4IZP\image-150nw-24341246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6059" y="3071123"/>
            <a:ext cx="1748887" cy="1570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269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three keys to fundraising success!</a:t>
            </a:r>
            <a:endParaRPr lang="en-US" sz="3200" dirty="0"/>
          </a:p>
        </p:txBody>
      </p:sp>
      <p:sp>
        <p:nvSpPr>
          <p:cNvPr id="3" name="Text Placeholder 2"/>
          <p:cNvSpPr>
            <a:spLocks noGrp="1"/>
          </p:cNvSpPr>
          <p:nvPr>
            <p:ph type="body" idx="1"/>
          </p:nvPr>
        </p:nvSpPr>
        <p:spPr>
          <a:xfrm>
            <a:off x="461211" y="1483895"/>
            <a:ext cx="8371089" cy="1818105"/>
          </a:xfrm>
        </p:spPr>
        <p:txBody>
          <a:bodyPr/>
          <a:lstStyle/>
          <a:p>
            <a:pPr marL="114300" indent="0">
              <a:buNone/>
            </a:pPr>
            <a:endParaRPr lang="en-GB" dirty="0"/>
          </a:p>
          <a:p>
            <a:r>
              <a:rPr lang="en-GB" dirty="0"/>
              <a:t>1</a:t>
            </a:r>
            <a:r>
              <a:rPr lang="en-GB" baseline="30000" dirty="0"/>
              <a:t>st</a:t>
            </a:r>
            <a:r>
              <a:rPr lang="en-GB" dirty="0"/>
              <a:t> - Choose a simple fundraising idea that suits your community</a:t>
            </a:r>
          </a:p>
          <a:p>
            <a:r>
              <a:rPr lang="en-GB" dirty="0"/>
              <a:t>2</a:t>
            </a:r>
            <a:r>
              <a:rPr lang="en-GB" baseline="30000" dirty="0"/>
              <a:t>nd</a:t>
            </a:r>
            <a:r>
              <a:rPr lang="en-GB" dirty="0"/>
              <a:t> – Set up an online giving page</a:t>
            </a:r>
          </a:p>
          <a:p>
            <a:r>
              <a:rPr lang="en-GB" dirty="0"/>
              <a:t>3</a:t>
            </a:r>
            <a:r>
              <a:rPr lang="en-GB" baseline="30000" dirty="0"/>
              <a:t>rd</a:t>
            </a:r>
            <a:r>
              <a:rPr lang="en-GB" dirty="0"/>
              <a:t> - Promote your event and your online giving page!</a:t>
            </a:r>
          </a:p>
          <a:p>
            <a:endParaRPr lang="en-US" dirty="0" smtClean="0">
              <a:solidFill>
                <a:schemeClr val="accent5"/>
              </a:solidFill>
            </a:endParaRPr>
          </a:p>
          <a:p>
            <a:endParaRPr lang="en-US" dirty="0">
              <a:solidFill>
                <a:schemeClr val="accent5"/>
              </a:solidFill>
            </a:endParaRPr>
          </a:p>
        </p:txBody>
      </p:sp>
      <p:pic>
        <p:nvPicPr>
          <p:cNvPr id="15363" name="Picture 3" descr="C:\Users\Rachel.Broughton\AppData\Local\Microsoft\Windows\INetCache\IE\BVN15AK6\christmas_tree_PNG14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633" y="2036904"/>
            <a:ext cx="2858331" cy="304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989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t>
            </a:r>
            <a:r>
              <a:rPr lang="en-GB" dirty="0" smtClean="0"/>
              <a:t>inally</a:t>
            </a:r>
            <a:r>
              <a:rPr lang="en-GB" dirty="0" smtClean="0"/>
              <a:t>…..</a:t>
            </a:r>
            <a:endParaRPr lang="en-GB" dirty="0"/>
          </a:p>
        </p:txBody>
      </p:sp>
      <p:sp>
        <p:nvSpPr>
          <p:cNvPr id="4" name="Rounded Rectangle 3"/>
          <p:cNvSpPr/>
          <p:nvPr/>
        </p:nvSpPr>
        <p:spPr>
          <a:xfrm>
            <a:off x="311700" y="3633537"/>
            <a:ext cx="8471353" cy="118711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idx="1"/>
          </p:nvPr>
        </p:nvSpPr>
        <p:spPr>
          <a:xfrm>
            <a:off x="305016" y="1245278"/>
            <a:ext cx="8520600" cy="3354000"/>
          </a:xfrm>
        </p:spPr>
        <p:txBody>
          <a:bodyPr/>
          <a:lstStyle/>
          <a:p>
            <a:r>
              <a:rPr lang="en-GB" dirty="0" smtClean="0"/>
              <a:t>Please contact the Generous Giving Team</a:t>
            </a:r>
          </a:p>
          <a:p>
            <a:pPr lvl="1">
              <a:lnSpc>
                <a:spcPct val="100000"/>
              </a:lnSpc>
            </a:pPr>
            <a:r>
              <a:rPr lang="en-GB" dirty="0" smtClean="0"/>
              <a:t>I</a:t>
            </a:r>
            <a:r>
              <a:rPr lang="en-GB" dirty="0" smtClean="0"/>
              <a:t>f </a:t>
            </a:r>
            <a:r>
              <a:rPr lang="en-GB" dirty="0" smtClean="0"/>
              <a:t>you would like any help </a:t>
            </a:r>
          </a:p>
          <a:p>
            <a:pPr lvl="1">
              <a:lnSpc>
                <a:spcPct val="100000"/>
              </a:lnSpc>
            </a:pPr>
            <a:r>
              <a:rPr lang="en-GB" dirty="0" smtClean="0"/>
              <a:t>If you have any concerns generally about giving to your church</a:t>
            </a:r>
          </a:p>
          <a:p>
            <a:pPr lvl="1">
              <a:lnSpc>
                <a:spcPct val="100000"/>
              </a:lnSpc>
            </a:pPr>
            <a:r>
              <a:rPr lang="en-GB" dirty="0" smtClean="0"/>
              <a:t>If y</a:t>
            </a:r>
            <a:r>
              <a:rPr lang="en-GB" dirty="0" smtClean="0"/>
              <a:t>ou </a:t>
            </a:r>
            <a:r>
              <a:rPr lang="en-GB" dirty="0" smtClean="0"/>
              <a:t>would like to know more about any aspect of digital giving</a:t>
            </a:r>
          </a:p>
          <a:p>
            <a:endParaRPr lang="en-GB" dirty="0" smtClean="0"/>
          </a:p>
          <a:p>
            <a:r>
              <a:rPr lang="en-GB" dirty="0" smtClean="0"/>
              <a:t>Generous </a:t>
            </a:r>
            <a:r>
              <a:rPr lang="en-GB" dirty="0" smtClean="0"/>
              <a:t>Giving </a:t>
            </a:r>
            <a:r>
              <a:rPr lang="en-GB" dirty="0" smtClean="0"/>
              <a:t>Team Contact details:</a:t>
            </a:r>
            <a:endParaRPr lang="en-GB" dirty="0" smtClean="0"/>
          </a:p>
          <a:p>
            <a:endParaRPr lang="en-GB" dirty="0" smtClean="0"/>
          </a:p>
          <a:p>
            <a:pPr marL="114300" indent="0" algn="ctr">
              <a:buNone/>
            </a:pPr>
            <a:r>
              <a:rPr lang="en-GB" dirty="0" smtClean="0"/>
              <a:t> </a:t>
            </a:r>
            <a:r>
              <a:rPr lang="en-GB" dirty="0" smtClean="0">
                <a:solidFill>
                  <a:srgbClr val="FF0000"/>
                </a:solidFill>
                <a:hlinkClick r:id="rId2"/>
              </a:rPr>
              <a:t>generousgiving@leccofe.org</a:t>
            </a:r>
            <a:endParaRPr lang="en-GB" dirty="0" smtClean="0"/>
          </a:p>
          <a:p>
            <a:pPr marL="114300" indent="0">
              <a:buNone/>
            </a:pPr>
            <a:r>
              <a:rPr lang="en-GB" sz="1600" dirty="0" smtClean="0"/>
              <a:t>Sally </a:t>
            </a:r>
            <a:r>
              <a:rPr lang="en-GB" sz="1600" dirty="0" err="1" smtClean="0"/>
              <a:t>Bossingham</a:t>
            </a:r>
            <a:r>
              <a:rPr lang="en-GB" sz="1600" dirty="0" smtClean="0"/>
              <a:t>	 		Philip Leech		Rachel Broughton</a:t>
            </a:r>
          </a:p>
          <a:p>
            <a:pPr marL="114300" indent="0">
              <a:buNone/>
            </a:pPr>
            <a:r>
              <a:rPr lang="en-GB" sz="1600" dirty="0" smtClean="0"/>
              <a:t>07950 428829			07535 144416	            </a:t>
            </a:r>
            <a:r>
              <a:rPr lang="en-GB" sz="1000" dirty="0" err="1" smtClean="0"/>
              <a:t>rachel.broughton@leicestercofe.org</a:t>
            </a:r>
            <a:endParaRPr lang="en-GB" sz="1000" dirty="0"/>
          </a:p>
        </p:txBody>
      </p:sp>
      <p:pic>
        <p:nvPicPr>
          <p:cNvPr id="16386" name="Picture 2" descr="C:\Users\Rachel.Broughton\AppData\Local\Microsoft\Windows\INetCache\IE\BVN15AK6\christmas_tree_PNG14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053" y="1230642"/>
            <a:ext cx="2252010" cy="2402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986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315925"/>
            <a:ext cx="73119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3200" dirty="0"/>
              <a:t>Aim of meeting</a:t>
            </a:r>
            <a:endParaRPr sz="3200" dirty="0"/>
          </a:p>
        </p:txBody>
      </p:sp>
      <p:sp>
        <p:nvSpPr>
          <p:cNvPr id="4" name="Rectangle 3"/>
          <p:cNvSpPr/>
          <p:nvPr/>
        </p:nvSpPr>
        <p:spPr>
          <a:xfrm>
            <a:off x="1618592" y="1521976"/>
            <a:ext cx="5580993" cy="4339650"/>
          </a:xfrm>
          <a:prstGeom prst="rect">
            <a:avLst/>
          </a:prstGeom>
        </p:spPr>
        <p:txBody>
          <a:bodyPr wrap="square">
            <a:spAutoFit/>
          </a:bodyPr>
          <a:lstStyle/>
          <a:p>
            <a:pPr marL="457200" indent="-457200">
              <a:buAutoNum type="arabicPeriod"/>
            </a:pPr>
            <a:r>
              <a:rPr lang="en-GB" sz="2000" dirty="0" smtClean="0">
                <a:latin typeface="Economica" panose="020B0604020202020204" charset="0"/>
              </a:rPr>
              <a:t>To i</a:t>
            </a:r>
            <a:r>
              <a:rPr lang="en-GB" sz="2000" dirty="0" smtClean="0">
                <a:latin typeface="Economica" panose="020B0604020202020204" charset="0"/>
              </a:rPr>
              <a:t>nspire you to try something new or deliver something virtually!</a:t>
            </a:r>
          </a:p>
          <a:p>
            <a:pPr marL="457200" indent="-457200">
              <a:buAutoNum type="arabicPeriod"/>
            </a:pPr>
            <a:endParaRPr lang="en-GB" sz="2000" dirty="0">
              <a:latin typeface="Economica" panose="020B0604020202020204" charset="0"/>
            </a:endParaRPr>
          </a:p>
          <a:p>
            <a:pPr marL="457200" indent="-457200">
              <a:buAutoNum type="arabicPeriod"/>
            </a:pPr>
            <a:r>
              <a:rPr lang="en-GB" sz="2000" dirty="0" smtClean="0">
                <a:latin typeface="Economica" panose="020B0604020202020204" charset="0"/>
              </a:rPr>
              <a:t>To p</a:t>
            </a:r>
            <a:r>
              <a:rPr lang="en-GB" sz="2000" dirty="0" smtClean="0">
                <a:latin typeface="Economica" panose="020B0604020202020204" charset="0"/>
              </a:rPr>
              <a:t>rovide some Christmas Fundraising Ideas</a:t>
            </a:r>
            <a:endParaRPr lang="en-GB" sz="2000" dirty="0">
              <a:latin typeface="Economica" panose="020B0604020202020204" charset="0"/>
            </a:endParaRPr>
          </a:p>
          <a:p>
            <a:endParaRPr lang="en-GB" sz="2000" dirty="0">
              <a:latin typeface="Economica" panose="020B0604020202020204" charset="0"/>
            </a:endParaRPr>
          </a:p>
          <a:p>
            <a:r>
              <a:rPr lang="en-GB" sz="2000" dirty="0">
                <a:latin typeface="Economica" panose="020B0604020202020204" charset="0"/>
              </a:rPr>
              <a:t>3</a:t>
            </a:r>
            <a:r>
              <a:rPr lang="en-GB" sz="2000" dirty="0" smtClean="0">
                <a:latin typeface="Economica" panose="020B0604020202020204" charset="0"/>
              </a:rPr>
              <a:t>.  </a:t>
            </a:r>
            <a:r>
              <a:rPr lang="en-GB" sz="2000" dirty="0" smtClean="0">
                <a:latin typeface="Economica" panose="020B0604020202020204" charset="0"/>
              </a:rPr>
              <a:t> To give details of money collection methods</a:t>
            </a:r>
            <a:endParaRPr lang="en-GB" sz="2000" dirty="0">
              <a:latin typeface="Economica" panose="020B0604020202020204" charset="0"/>
            </a:endParaRPr>
          </a:p>
          <a:p>
            <a:endParaRPr lang="en-GB" sz="2000" dirty="0">
              <a:latin typeface="Economica" panose="020B0604020202020204" charset="0"/>
            </a:endParaRPr>
          </a:p>
          <a:p>
            <a:r>
              <a:rPr lang="en-GB" sz="2000" dirty="0">
                <a:latin typeface="Economica" panose="020B0604020202020204" charset="0"/>
              </a:rPr>
              <a:t>4</a:t>
            </a:r>
            <a:r>
              <a:rPr lang="en-GB" sz="2000" dirty="0" smtClean="0">
                <a:latin typeface="Economica" panose="020B0604020202020204" charset="0"/>
              </a:rPr>
              <a:t>.   </a:t>
            </a:r>
            <a:r>
              <a:rPr lang="en-GB" sz="2000" dirty="0" smtClean="0">
                <a:latin typeface="Economica" panose="020B0604020202020204" charset="0"/>
              </a:rPr>
              <a:t>To p</a:t>
            </a:r>
            <a:r>
              <a:rPr lang="en-GB" sz="2000" dirty="0" smtClean="0">
                <a:latin typeface="Economica" panose="020B0604020202020204" charset="0"/>
              </a:rPr>
              <a:t>rovide promotional ideas</a:t>
            </a:r>
            <a:endParaRPr lang="en-GB" sz="2000" dirty="0">
              <a:latin typeface="Economica" panose="020B0604020202020204" charset="0"/>
            </a:endParaRPr>
          </a:p>
          <a:p>
            <a:endParaRPr lang="en-GB" sz="2000" dirty="0">
              <a:latin typeface="Economica" panose="020B0604020202020204" charset="0"/>
            </a:endParaRPr>
          </a:p>
          <a:p>
            <a:endParaRPr lang="en-GB" sz="2000" dirty="0">
              <a:latin typeface="Economica" panose="020B0604020202020204" charset="0"/>
            </a:endParaRPr>
          </a:p>
          <a:p>
            <a:endParaRPr lang="en-GB" dirty="0"/>
          </a:p>
          <a:p>
            <a:endParaRPr lang="en-GB" dirty="0"/>
          </a:p>
          <a:p>
            <a:endParaRPr lang="en-GB" dirty="0"/>
          </a:p>
          <a:p>
            <a:endParaRPr lang="en-GB" dirty="0"/>
          </a:p>
        </p:txBody>
      </p:sp>
      <p:pic>
        <p:nvPicPr>
          <p:cNvPr id="2050" name="Picture 2" descr="C:\Users\Rachel.Broughton\AppData\Local\Microsoft\Windows\INetCache\IE\9CWV4IZP\burning_christmas_cand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585" y="3190940"/>
            <a:ext cx="1778258" cy="158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three keys to fundraising success!</a:t>
            </a:r>
            <a:endParaRPr lang="en-US" sz="3200" dirty="0"/>
          </a:p>
        </p:txBody>
      </p:sp>
      <p:sp>
        <p:nvSpPr>
          <p:cNvPr id="3" name="Text Placeholder 2"/>
          <p:cNvSpPr>
            <a:spLocks noGrp="1"/>
          </p:cNvSpPr>
          <p:nvPr>
            <p:ph type="body" idx="1"/>
          </p:nvPr>
        </p:nvSpPr>
        <p:spPr>
          <a:xfrm>
            <a:off x="461211" y="1483895"/>
            <a:ext cx="8371089" cy="1818105"/>
          </a:xfrm>
        </p:spPr>
        <p:txBody>
          <a:bodyPr/>
          <a:lstStyle/>
          <a:p>
            <a:pPr marL="114300" indent="0">
              <a:buNone/>
            </a:pPr>
            <a:endParaRPr lang="en-GB" dirty="0"/>
          </a:p>
          <a:p>
            <a:r>
              <a:rPr lang="en-GB" dirty="0"/>
              <a:t>1</a:t>
            </a:r>
            <a:r>
              <a:rPr lang="en-GB" baseline="30000" dirty="0"/>
              <a:t>st</a:t>
            </a:r>
            <a:r>
              <a:rPr lang="en-GB" dirty="0"/>
              <a:t> - Choose a simple fundraising idea that suits your </a:t>
            </a:r>
            <a:r>
              <a:rPr lang="en-GB" dirty="0" smtClean="0"/>
              <a:t>community</a:t>
            </a:r>
          </a:p>
          <a:p>
            <a:endParaRPr lang="en-GB" dirty="0"/>
          </a:p>
          <a:p>
            <a:r>
              <a:rPr lang="en-GB" dirty="0"/>
              <a:t>2</a:t>
            </a:r>
            <a:r>
              <a:rPr lang="en-GB" baseline="30000" dirty="0"/>
              <a:t>nd</a:t>
            </a:r>
            <a:r>
              <a:rPr lang="en-GB" dirty="0"/>
              <a:t> – Set up an online giving </a:t>
            </a:r>
            <a:r>
              <a:rPr lang="en-GB" dirty="0" smtClean="0"/>
              <a:t>page</a:t>
            </a:r>
          </a:p>
          <a:p>
            <a:endParaRPr lang="en-GB" dirty="0"/>
          </a:p>
          <a:p>
            <a:r>
              <a:rPr lang="en-GB" dirty="0"/>
              <a:t>3</a:t>
            </a:r>
            <a:r>
              <a:rPr lang="en-GB" baseline="30000" dirty="0"/>
              <a:t>rd</a:t>
            </a:r>
            <a:r>
              <a:rPr lang="en-GB" dirty="0"/>
              <a:t> - Promote your event and your online giving page!</a:t>
            </a:r>
          </a:p>
          <a:p>
            <a:endParaRPr lang="en-US" dirty="0" smtClean="0">
              <a:solidFill>
                <a:schemeClr val="accent5"/>
              </a:solidFill>
            </a:endParaRPr>
          </a:p>
          <a:p>
            <a:endParaRPr lang="en-US" dirty="0">
              <a:solidFill>
                <a:schemeClr val="accent5"/>
              </a:solidFill>
            </a:endParaRPr>
          </a:p>
        </p:txBody>
      </p:sp>
      <p:pic>
        <p:nvPicPr>
          <p:cNvPr id="3075" name="Picture 3" descr="C:\Users\Rachel.Broughton\AppData\Local\Microsoft\Windows\INetCache\IE\BVN15AK6\Christmas_Wreath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0531" y="3203553"/>
            <a:ext cx="1586576" cy="152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322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15925"/>
            <a:ext cx="7311900" cy="1134503"/>
          </a:xfrm>
        </p:spPr>
        <p:txBody>
          <a:bodyPr/>
          <a:lstStyle/>
          <a:p>
            <a:r>
              <a:rPr lang="en-US" sz="3200" dirty="0" smtClean="0"/>
              <a:t>Christmas Fundraising Ideas</a:t>
            </a:r>
            <a:endParaRPr lang="en-US" sz="3200" dirty="0"/>
          </a:p>
        </p:txBody>
      </p:sp>
      <p:sp>
        <p:nvSpPr>
          <p:cNvPr id="3" name="Text Placeholder 2"/>
          <p:cNvSpPr>
            <a:spLocks noGrp="1"/>
          </p:cNvSpPr>
          <p:nvPr>
            <p:ph type="body" idx="1"/>
          </p:nvPr>
        </p:nvSpPr>
        <p:spPr/>
        <p:txBody>
          <a:bodyPr/>
          <a:lstStyle/>
          <a:p>
            <a:pPr marL="114300" indent="0">
              <a:buNone/>
            </a:pPr>
            <a:endParaRPr lang="en-US" dirty="0" smtClean="0"/>
          </a:p>
          <a:p>
            <a:endParaRPr lang="en-US" dirty="0"/>
          </a:p>
          <a:p>
            <a:r>
              <a:rPr lang="en-US" dirty="0" smtClean="0"/>
              <a:t>History – what has been successful previously? </a:t>
            </a:r>
          </a:p>
          <a:p>
            <a:endParaRPr lang="en-US" dirty="0"/>
          </a:p>
          <a:p>
            <a:r>
              <a:rPr lang="en-US" dirty="0" smtClean="0"/>
              <a:t>Could it be done again virtually? </a:t>
            </a:r>
            <a:endParaRPr lang="en-US" dirty="0" smtClean="0"/>
          </a:p>
          <a:p>
            <a:endParaRPr lang="en-US" dirty="0" smtClean="0"/>
          </a:p>
          <a:p>
            <a:pPr marL="114300" indent="0">
              <a:buNone/>
            </a:pPr>
            <a:endParaRPr lang="en-US" dirty="0" smtClean="0"/>
          </a:p>
          <a:p>
            <a:endParaRPr lang="en-US" dirty="0"/>
          </a:p>
          <a:p>
            <a:endParaRPr lang="en-US" dirty="0" smtClean="0"/>
          </a:p>
          <a:p>
            <a:endParaRPr lang="en-US" dirty="0"/>
          </a:p>
        </p:txBody>
      </p:sp>
      <p:pic>
        <p:nvPicPr>
          <p:cNvPr id="4098" name="Picture 2" descr="C:\Users\Rachel.Broughton\AppData\Local\Microsoft\Windows\INetCache\IE\9CWV4IZP\15790188718_240a884a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595" y="2377505"/>
            <a:ext cx="3175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672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15925"/>
            <a:ext cx="7311900" cy="1134503"/>
          </a:xfrm>
        </p:spPr>
        <p:txBody>
          <a:bodyPr/>
          <a:lstStyle/>
          <a:p>
            <a:r>
              <a:rPr lang="en-US" sz="3200" dirty="0" smtClean="0"/>
              <a:t/>
            </a:r>
            <a:br>
              <a:rPr lang="en-US" sz="3200" dirty="0" smtClean="0"/>
            </a:br>
            <a:r>
              <a:rPr lang="en-US" sz="3200" dirty="0"/>
              <a:t/>
            </a:r>
            <a:br>
              <a:rPr lang="en-US" sz="3200" dirty="0"/>
            </a:br>
            <a:r>
              <a:rPr lang="en-US" sz="3200" dirty="0" smtClean="0"/>
              <a:t>Christmas</a:t>
            </a:r>
            <a:r>
              <a:rPr lang="en-US" sz="3200" dirty="0" smtClean="0"/>
              <a:t> Fundraising – Advent </a:t>
            </a:r>
            <a:r>
              <a:rPr lang="en-US" sz="3200" dirty="0"/>
              <a:t/>
            </a:r>
            <a:br>
              <a:rPr lang="en-US" sz="3200" dirty="0"/>
            </a:br>
            <a:endParaRPr lang="en-US" sz="3200" dirty="0"/>
          </a:p>
        </p:txBody>
      </p:sp>
      <p:sp>
        <p:nvSpPr>
          <p:cNvPr id="3" name="Text Placeholder 2"/>
          <p:cNvSpPr>
            <a:spLocks noGrp="1"/>
          </p:cNvSpPr>
          <p:nvPr>
            <p:ph type="body" idx="1"/>
          </p:nvPr>
        </p:nvSpPr>
        <p:spPr/>
        <p:txBody>
          <a:bodyPr/>
          <a:lstStyle/>
          <a:p>
            <a:r>
              <a:rPr lang="en-US" dirty="0" smtClean="0"/>
              <a:t>Christmas Fair</a:t>
            </a:r>
          </a:p>
          <a:p>
            <a:pPr marL="114300" indent="0">
              <a:buNone/>
            </a:pPr>
            <a:endParaRPr lang="en-US" dirty="0" smtClean="0"/>
          </a:p>
          <a:p>
            <a:r>
              <a:rPr lang="en-US" dirty="0" smtClean="0"/>
              <a:t>Christmas Tree Festival Trail</a:t>
            </a:r>
          </a:p>
          <a:p>
            <a:endParaRPr lang="en-US" dirty="0"/>
          </a:p>
          <a:p>
            <a:r>
              <a:rPr lang="en-US" dirty="0" smtClean="0"/>
              <a:t>C</a:t>
            </a:r>
            <a:r>
              <a:rPr lang="en-US" dirty="0" smtClean="0"/>
              <a:t>hristmas windows – perhaps showing Advent scenes</a:t>
            </a:r>
          </a:p>
          <a:p>
            <a:endParaRPr lang="en-US" dirty="0"/>
          </a:p>
          <a:p>
            <a:endParaRPr lang="en-US" dirty="0" smtClean="0"/>
          </a:p>
          <a:p>
            <a:endParaRPr lang="en-US" dirty="0"/>
          </a:p>
        </p:txBody>
      </p:sp>
      <p:pic>
        <p:nvPicPr>
          <p:cNvPr id="5122" name="Picture 2" descr="C:\Users\Rachel.Broughton\AppData\Local\Microsoft\Windows\INetCache\IE\9CWV4IZP\Christmas_shop_window,_Birkenhead_-_DSC049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8596" y="2871295"/>
            <a:ext cx="2810992" cy="2108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125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15925"/>
            <a:ext cx="7311900" cy="1134503"/>
          </a:xfrm>
        </p:spPr>
        <p:txBody>
          <a:bodyPr/>
          <a:lstStyle/>
          <a:p>
            <a:r>
              <a:rPr lang="en-US" sz="3200" dirty="0" smtClean="0"/>
              <a:t/>
            </a:r>
            <a:br>
              <a:rPr lang="en-US" sz="3200" dirty="0" smtClean="0"/>
            </a:br>
            <a:r>
              <a:rPr lang="en-US" sz="3200" dirty="0"/>
              <a:t/>
            </a:r>
            <a:br>
              <a:rPr lang="en-US" sz="3200" dirty="0"/>
            </a:br>
            <a:r>
              <a:rPr lang="en-US" sz="3200" dirty="0" smtClean="0"/>
              <a:t>Christmas</a:t>
            </a:r>
            <a:r>
              <a:rPr lang="en-US" sz="3200" dirty="0" smtClean="0"/>
              <a:t> Fundraising – Advent </a:t>
            </a:r>
            <a:r>
              <a:rPr lang="en-US" sz="3200" dirty="0"/>
              <a:t/>
            </a:r>
            <a:br>
              <a:rPr lang="en-US" sz="3200" dirty="0"/>
            </a:br>
            <a:endParaRPr lang="en-US" sz="3200" dirty="0"/>
          </a:p>
        </p:txBody>
      </p:sp>
      <p:sp>
        <p:nvSpPr>
          <p:cNvPr id="3" name="Text Placeholder 2"/>
          <p:cNvSpPr>
            <a:spLocks noGrp="1"/>
          </p:cNvSpPr>
          <p:nvPr>
            <p:ph type="body" idx="1"/>
          </p:nvPr>
        </p:nvSpPr>
        <p:spPr/>
        <p:txBody>
          <a:bodyPr/>
          <a:lstStyle/>
          <a:p>
            <a:endParaRPr lang="en-US" dirty="0"/>
          </a:p>
          <a:p>
            <a:r>
              <a:rPr lang="en-US" dirty="0" smtClean="0"/>
              <a:t>Christmas raffle</a:t>
            </a:r>
          </a:p>
          <a:p>
            <a:endParaRPr lang="en-US" dirty="0"/>
          </a:p>
          <a:p>
            <a:r>
              <a:rPr lang="en-US" dirty="0" smtClean="0"/>
              <a:t>Light the church at Christmas (in memory)</a:t>
            </a:r>
          </a:p>
          <a:p>
            <a:endParaRPr lang="en-US" dirty="0" smtClean="0"/>
          </a:p>
          <a:p>
            <a:r>
              <a:rPr lang="en-US" dirty="0" smtClean="0"/>
              <a:t>Christmas cards</a:t>
            </a:r>
          </a:p>
          <a:p>
            <a:endParaRPr lang="en-US" dirty="0" smtClean="0"/>
          </a:p>
          <a:p>
            <a:endParaRPr lang="en-US" dirty="0"/>
          </a:p>
        </p:txBody>
      </p:sp>
      <p:pic>
        <p:nvPicPr>
          <p:cNvPr id="5" name="Picture 2" descr="C:\Users\Rachel.Broughton\AppData\Local\Microsoft\Windows\INetCache\IE\BVN15AK6\3133856721_399ce71893_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3691" y="2592836"/>
            <a:ext cx="2939216" cy="220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181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15925"/>
            <a:ext cx="7311900" cy="1134503"/>
          </a:xfrm>
        </p:spPr>
        <p:txBody>
          <a:bodyPr/>
          <a:lstStyle/>
          <a:p>
            <a:r>
              <a:rPr lang="en-US" sz="3200" dirty="0" smtClean="0"/>
              <a:t/>
            </a:r>
            <a:br>
              <a:rPr lang="en-US" sz="3200" dirty="0" smtClean="0"/>
            </a:br>
            <a:r>
              <a:rPr lang="en-US" sz="3200" dirty="0"/>
              <a:t/>
            </a:r>
            <a:br>
              <a:rPr lang="en-US" sz="3200" dirty="0"/>
            </a:br>
            <a:r>
              <a:rPr lang="en-US" sz="3200" dirty="0" smtClean="0"/>
              <a:t>Christmas</a:t>
            </a:r>
            <a:r>
              <a:rPr lang="en-US" sz="3200" dirty="0" smtClean="0"/>
              <a:t> Fundraising - Events</a:t>
            </a:r>
            <a:r>
              <a:rPr lang="en-US" sz="3200" dirty="0"/>
              <a:t/>
            </a:r>
            <a:br>
              <a:rPr lang="en-US" sz="3200" dirty="0"/>
            </a:br>
            <a:endParaRPr lang="en-US" sz="3200" dirty="0"/>
          </a:p>
        </p:txBody>
      </p:sp>
      <p:sp>
        <p:nvSpPr>
          <p:cNvPr id="3" name="Text Placeholder 2"/>
          <p:cNvSpPr>
            <a:spLocks noGrp="1"/>
          </p:cNvSpPr>
          <p:nvPr>
            <p:ph type="body" idx="1"/>
          </p:nvPr>
        </p:nvSpPr>
        <p:spPr>
          <a:xfrm>
            <a:off x="311700" y="845032"/>
            <a:ext cx="8520600" cy="3734193"/>
          </a:xfrm>
        </p:spPr>
        <p:txBody>
          <a:bodyPr/>
          <a:lstStyle/>
          <a:p>
            <a:r>
              <a:rPr lang="en-US" dirty="0" smtClean="0"/>
              <a:t> Christmas movie nights – could it a Church Family activity </a:t>
            </a:r>
          </a:p>
          <a:p>
            <a:pPr marL="114300" indent="0">
              <a:buNone/>
            </a:pPr>
            <a:r>
              <a:rPr lang="en-US" dirty="0" smtClean="0"/>
              <a:t>shared with the youth group?</a:t>
            </a:r>
          </a:p>
          <a:p>
            <a:pPr marL="114300" indent="0">
              <a:buNone/>
            </a:pPr>
            <a:endParaRPr lang="en-US" dirty="0" smtClean="0"/>
          </a:p>
          <a:p>
            <a:r>
              <a:rPr lang="en-US" dirty="0" smtClean="0"/>
              <a:t>Virtual challenges – challenge one person or a group to undertake a Christmas related challenge – Mary and Joseph walked 80 miles (took 4 days) to get to Bethlehem – could a group take on the challenge of walking 80 miles in 4 days?</a:t>
            </a:r>
          </a:p>
          <a:p>
            <a:endParaRPr lang="en-US" dirty="0"/>
          </a:p>
          <a:p>
            <a:r>
              <a:rPr lang="en-US" dirty="0"/>
              <a:t>Host a Christmas Quiz</a:t>
            </a:r>
          </a:p>
          <a:p>
            <a:endParaRPr lang="en-US" dirty="0"/>
          </a:p>
          <a:p>
            <a:endParaRPr lang="en-US" dirty="0" smtClean="0"/>
          </a:p>
          <a:p>
            <a:endParaRPr lang="en-US" dirty="0"/>
          </a:p>
        </p:txBody>
      </p:sp>
      <p:pic>
        <p:nvPicPr>
          <p:cNvPr id="6149" name="Picture 5" descr="C:\Users\Rachel.Broughton\AppData\Local\Microsoft\Windows\INetCache\IE\GQDD6MYT\its-a-wonderful-life-tit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305" y="2874185"/>
            <a:ext cx="254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240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Text Placeholder 2"/>
          <p:cNvSpPr>
            <a:spLocks noGrp="1"/>
          </p:cNvSpPr>
          <p:nvPr>
            <p:ph type="body" idx="1"/>
          </p:nvPr>
        </p:nvSpPr>
        <p:spPr/>
        <p:txBody>
          <a:bodyPr/>
          <a:lstStyle/>
          <a:p>
            <a:r>
              <a:rPr lang="en-US" dirty="0" smtClean="0"/>
              <a:t>What </a:t>
            </a:r>
            <a:r>
              <a:rPr lang="en-US" dirty="0" smtClean="0"/>
              <a:t>could be possible in your context?</a:t>
            </a:r>
          </a:p>
          <a:p>
            <a:endParaRPr lang="en-US" dirty="0"/>
          </a:p>
          <a:p>
            <a:r>
              <a:rPr lang="en-US" dirty="0" smtClean="0"/>
              <a:t>Who would you need to help </a:t>
            </a:r>
            <a:r>
              <a:rPr lang="en-US" dirty="0" err="1" smtClean="0"/>
              <a:t>organise</a:t>
            </a:r>
            <a:r>
              <a:rPr lang="en-US" dirty="0" smtClean="0"/>
              <a:t> the event or challenge?</a:t>
            </a:r>
            <a:endParaRPr lang="en-US" dirty="0"/>
          </a:p>
        </p:txBody>
      </p:sp>
      <p:pic>
        <p:nvPicPr>
          <p:cNvPr id="7174" name="Picture 6" descr="C:\Users\Rachel.Broughton\AppData\Local\Microsoft\Windows\INetCache\IE\GQDD6MYT\1-12310033022G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9098" y="2314244"/>
            <a:ext cx="1759432" cy="2639149"/>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C:\Users\Rachel.Broughton\AppData\Local\Microsoft\Windows\INetCache\IE\BVN15AK6\sjv_creche_l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438" y="2509871"/>
            <a:ext cx="2448031" cy="1836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782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
            <a:ext cx="7311900" cy="933318"/>
          </a:xfrm>
        </p:spPr>
        <p:txBody>
          <a:bodyPr/>
          <a:lstStyle/>
          <a:p>
            <a:r>
              <a:rPr lang="en-US" sz="3200" dirty="0" smtClean="0"/>
              <a:t>Promotional ideas</a:t>
            </a:r>
            <a:endParaRPr lang="en-US" sz="3200" dirty="0"/>
          </a:p>
        </p:txBody>
      </p:sp>
      <p:sp>
        <p:nvSpPr>
          <p:cNvPr id="3" name="Text Placeholder 2"/>
          <p:cNvSpPr>
            <a:spLocks noGrp="1"/>
          </p:cNvSpPr>
          <p:nvPr>
            <p:ph type="body" idx="1"/>
          </p:nvPr>
        </p:nvSpPr>
        <p:spPr>
          <a:xfrm>
            <a:off x="311700" y="939625"/>
            <a:ext cx="8520600" cy="3639600"/>
          </a:xfrm>
        </p:spPr>
        <p:txBody>
          <a:bodyPr/>
          <a:lstStyle/>
          <a:p>
            <a:r>
              <a:rPr lang="en-US" dirty="0" smtClean="0"/>
              <a:t>Use the main ways </a:t>
            </a:r>
            <a:r>
              <a:rPr lang="en-US" dirty="0"/>
              <a:t>y</a:t>
            </a:r>
            <a:r>
              <a:rPr lang="en-US" dirty="0" smtClean="0"/>
              <a:t>ou communicate with your Parish community</a:t>
            </a:r>
          </a:p>
          <a:p>
            <a:endParaRPr lang="en-US" dirty="0" smtClean="0"/>
          </a:p>
          <a:p>
            <a:r>
              <a:rPr lang="en-US" dirty="0" smtClean="0"/>
              <a:t>Church services notices</a:t>
            </a:r>
          </a:p>
          <a:p>
            <a:endParaRPr lang="en-US" dirty="0" smtClean="0"/>
          </a:p>
          <a:p>
            <a:r>
              <a:rPr lang="en-US" dirty="0" smtClean="0"/>
              <a:t>Social media – is there a local </a:t>
            </a:r>
            <a:r>
              <a:rPr lang="en-US" dirty="0" err="1" smtClean="0"/>
              <a:t>facebook</a:t>
            </a:r>
            <a:r>
              <a:rPr lang="en-US" dirty="0" smtClean="0"/>
              <a:t> group for example?</a:t>
            </a:r>
          </a:p>
          <a:p>
            <a:endParaRPr lang="en-US" dirty="0" smtClean="0"/>
          </a:p>
          <a:p>
            <a:r>
              <a:rPr lang="en-US" dirty="0" smtClean="0"/>
              <a:t>Church website and other websites (Business might be persuaded to write We’re supporting the xxx on their website)</a:t>
            </a:r>
          </a:p>
          <a:p>
            <a:endParaRPr lang="en-US" dirty="0" smtClean="0"/>
          </a:p>
          <a:p>
            <a:r>
              <a:rPr lang="en-US" dirty="0" smtClean="0"/>
              <a:t>Local newsletters and magazines</a:t>
            </a:r>
          </a:p>
          <a:p>
            <a:endParaRPr lang="en-US" dirty="0" smtClean="0"/>
          </a:p>
          <a:p>
            <a:r>
              <a:rPr lang="en-US" dirty="0" smtClean="0"/>
              <a:t>Flyers through doors and in windows</a:t>
            </a:r>
          </a:p>
          <a:p>
            <a:endParaRPr lang="en-US" dirty="0"/>
          </a:p>
        </p:txBody>
      </p:sp>
      <p:pic>
        <p:nvPicPr>
          <p:cNvPr id="8195" name="Picture 3" descr="C:\Users\Rachel.Broughton\AppData\Local\Microsoft\Windows\INetCache\IE\8KLKT2TC\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1426" y="3291446"/>
            <a:ext cx="2267082" cy="1416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005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Luxe">
  <a:themeElements>
    <a:clrScheme name="Luxe">
      <a:dk1>
        <a:srgbClr val="000000"/>
      </a:dk1>
      <a:lt1>
        <a:srgbClr val="FFFFFF"/>
      </a:lt1>
      <a:dk2>
        <a:srgbClr val="B7B7B7"/>
      </a:dk2>
      <a:lt2>
        <a:srgbClr val="741B4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11515</TotalTime>
  <Words>862</Words>
  <Application>Microsoft Office PowerPoint</Application>
  <PresentationFormat>On-screen Show (16:9)</PresentationFormat>
  <Paragraphs>155</Paragraphs>
  <Slides>19</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Economica</vt:lpstr>
      <vt:lpstr>Open Sans</vt:lpstr>
      <vt:lpstr>Luxe</vt:lpstr>
      <vt:lpstr>Christmas Fundraising </vt:lpstr>
      <vt:lpstr>Aim of meeting</vt:lpstr>
      <vt:lpstr>The three keys to fundraising success!</vt:lpstr>
      <vt:lpstr>Christmas Fundraising Ideas</vt:lpstr>
      <vt:lpstr>  Christmas Fundraising – Advent  </vt:lpstr>
      <vt:lpstr>  Christmas Fundraising – Advent  </vt:lpstr>
      <vt:lpstr>  Christmas Fundraising - Events </vt:lpstr>
      <vt:lpstr>Discussion</vt:lpstr>
      <vt:lpstr>Promotional ideas</vt:lpstr>
      <vt:lpstr>Promotional ideas</vt:lpstr>
      <vt:lpstr>          Collecting the money!</vt:lpstr>
      <vt:lpstr>Tools for money collection</vt:lpstr>
      <vt:lpstr>Contactless devices</vt:lpstr>
      <vt:lpstr>Online Giving</vt:lpstr>
      <vt:lpstr>How to set up Online Giving</vt:lpstr>
      <vt:lpstr>Any questions?</vt:lpstr>
      <vt:lpstr>          When the event has finished</vt:lpstr>
      <vt:lpstr>The three keys to fundraising success!</vt:lpstr>
      <vt:lpstr>Finally…..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impact of Covid-19 on the Diocese of Leicester</dc:title>
  <dc:creator>User</dc:creator>
  <cp:lastModifiedBy>Rachel Broughton</cp:lastModifiedBy>
  <cp:revision>107</cp:revision>
  <dcterms:modified xsi:type="dcterms:W3CDTF">2020-11-23T15:04:13Z</dcterms:modified>
</cp:coreProperties>
</file>