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60" r:id="rId5"/>
    <p:sldId id="272" r:id="rId6"/>
    <p:sldId id="273" r:id="rId7"/>
    <p:sldId id="259" r:id="rId8"/>
    <p:sldId id="261" r:id="rId9"/>
    <p:sldId id="283" r:id="rId10"/>
    <p:sldId id="262" r:id="rId11"/>
    <p:sldId id="281" r:id="rId12"/>
    <p:sldId id="284" r:id="rId13"/>
    <p:sldId id="263" r:id="rId14"/>
    <p:sldId id="264" r:id="rId15"/>
    <p:sldId id="265" r:id="rId16"/>
    <p:sldId id="266" r:id="rId17"/>
    <p:sldId id="279" r:id="rId18"/>
    <p:sldId id="267" r:id="rId19"/>
    <p:sldId id="268" r:id="rId20"/>
    <p:sldId id="269" r:id="rId21"/>
    <p:sldId id="270" r:id="rId22"/>
    <p:sldId id="271" r:id="rId23"/>
    <p:sldId id="276" r:id="rId24"/>
    <p:sldId id="278" r:id="rId25"/>
    <p:sldId id="280" r:id="rId26"/>
    <p:sldId id="277" r:id="rId27"/>
    <p:sldId id="275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0023E-3440-4947-902D-77A362823D5E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5CF19-6602-4345-BEC5-E990DF5AF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7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alibri Light" panose="020F0302020204030204" pitchFamily="34" charset="0"/>
              </a:rPr>
              <a:t>This can be a mind field knowing what platforms to use.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5CF19-6602-4345-BEC5-E990DF5AFD7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967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 Assessment: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with any activity in church with children or young people, video conferencing should be properly risk assessed. Risks should be identified as should ways to manage those risks.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PCC approval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speak to your vicar, churchwarden, standing committee or PCC group to discuss and minute that this is happening and provide a risk assessment. </a:t>
            </a:r>
            <a:endParaRPr lang="en-GB" dirty="0"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GB" dirty="0">
                <a:latin typeface="Calibri Light" panose="020F0302020204030204" pitchFamily="34" charset="0"/>
              </a:rPr>
              <a:t> Observe the Code of Safer Working Practice - As with all other work with children and young people, we should ensure that the behaviour of those representing the church meets these standards during online communication and video calling.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>
                <a:latin typeface="Calibri Light" panose="020F0302020204030204" pitchFamily="34" charset="0"/>
              </a:rPr>
              <a:t>Observe the Lone Working rule: This rule is set out in paragraph 2.1.2 of Safer Environment and Activities and applied to the online world in Section 4 of the same guidance. We strongly recommend reserving video calling for group chats rather than making one-to-one video calls.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5CF19-6602-4345-BEC5-E990DF5AFD7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261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protection and young people aware of what information you have asked for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5CF19-6602-4345-BEC5-E990DF5AFD7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53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There always safe working practices to consider with any lone working in order to make it safe</a:t>
            </a:r>
            <a:r>
              <a:rPr lang="en-GB" baseline="0" dirty="0"/>
              <a:t> for all involved</a:t>
            </a:r>
            <a:r>
              <a:rPr lang="en-GB" dirty="0"/>
              <a:t>. Only using virtual platforms to engage young people have safeguarding implications as it is like being alone in a room with a young person.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5CF19-6602-4345-BEC5-E990DF5AFD7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02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5CF19-6602-4345-BEC5-E990DF5AFD7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09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954"/>
            <a:ext cx="7772400" cy="1470025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347" indent="0" algn="ctr">
              <a:buNone/>
              <a:defRPr/>
            </a:lvl2pPr>
            <a:lvl3pPr marL="1218720" indent="0" algn="ctr">
              <a:buNone/>
              <a:defRPr/>
            </a:lvl3pPr>
            <a:lvl4pPr marL="1828074" indent="0" algn="ctr">
              <a:buNone/>
              <a:defRPr/>
            </a:lvl4pPr>
            <a:lvl5pPr marL="2437438" indent="0" algn="ctr">
              <a:buNone/>
              <a:defRPr/>
            </a:lvl5pPr>
            <a:lvl6pPr marL="3046784" indent="0" algn="ctr">
              <a:buNone/>
              <a:defRPr/>
            </a:lvl6pPr>
            <a:lvl7pPr marL="3656131" indent="0" algn="ctr">
              <a:buNone/>
              <a:defRPr/>
            </a:lvl7pPr>
            <a:lvl8pPr marL="4265493" indent="0" algn="ctr">
              <a:buNone/>
              <a:defRPr/>
            </a:lvl8pPr>
            <a:lvl9pPr marL="487484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3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633413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05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3202"/>
            <a:ext cx="2057400" cy="5530851"/>
          </a:xfrm>
          <a:prstGeom prst="rect">
            <a:avLst/>
          </a:prstGeom>
        </p:spPr>
        <p:txBody>
          <a:bodyPr vert="eaVert" lIns="121917" tIns="60958" rIns="121917" bIns="60958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3202"/>
            <a:ext cx="6019800" cy="5530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05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600201"/>
            <a:ext cx="6347048" cy="4421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0418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633413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7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410"/>
            <a:ext cx="7772400" cy="1362075"/>
          </a:xfrm>
          <a:prstGeom prst="rect">
            <a:avLst/>
          </a:prstGeom>
        </p:spPr>
        <p:txBody>
          <a:bodyPr lIns="121917" tIns="60958" rIns="121917" bIns="60958"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700"/>
            </a:lvl1pPr>
            <a:lvl2pPr marL="609347" indent="0">
              <a:buNone/>
              <a:defRPr sz="2400"/>
            </a:lvl2pPr>
            <a:lvl3pPr marL="1218720" indent="0">
              <a:buNone/>
              <a:defRPr sz="2100"/>
            </a:lvl3pPr>
            <a:lvl4pPr marL="1828074" indent="0">
              <a:buNone/>
              <a:defRPr sz="1900"/>
            </a:lvl4pPr>
            <a:lvl5pPr marL="2437438" indent="0">
              <a:buNone/>
              <a:defRPr sz="1900"/>
            </a:lvl5pPr>
            <a:lvl6pPr marL="3046784" indent="0">
              <a:buNone/>
              <a:defRPr sz="1900"/>
            </a:lvl6pPr>
            <a:lvl7pPr marL="3656131" indent="0">
              <a:buNone/>
              <a:defRPr sz="1900"/>
            </a:lvl7pPr>
            <a:lvl8pPr marL="4265493" indent="0">
              <a:buNone/>
              <a:defRPr sz="1900"/>
            </a:lvl8pPr>
            <a:lvl9pPr marL="4874849" indent="0">
              <a:buNone/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8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633413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8090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8090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121917" tIns="60958" rIns="121917" bIns="60958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47" indent="0">
              <a:buNone/>
              <a:defRPr sz="2700" b="1"/>
            </a:lvl2pPr>
            <a:lvl3pPr marL="1218720" indent="0">
              <a:buNone/>
              <a:defRPr sz="2400" b="1"/>
            </a:lvl3pPr>
            <a:lvl4pPr marL="1828074" indent="0">
              <a:buNone/>
              <a:defRPr sz="2100" b="1"/>
            </a:lvl4pPr>
            <a:lvl5pPr marL="2437438" indent="0">
              <a:buNone/>
              <a:defRPr sz="2100" b="1"/>
            </a:lvl5pPr>
            <a:lvl6pPr marL="3046784" indent="0">
              <a:buNone/>
              <a:defRPr sz="2100" b="1"/>
            </a:lvl6pPr>
            <a:lvl7pPr marL="3656131" indent="0">
              <a:buNone/>
              <a:defRPr sz="2100" b="1"/>
            </a:lvl7pPr>
            <a:lvl8pPr marL="4265493" indent="0">
              <a:buNone/>
              <a:defRPr sz="2100" b="1"/>
            </a:lvl8pPr>
            <a:lvl9pPr marL="4874849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5" y="1535114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347" indent="0">
              <a:buNone/>
              <a:defRPr sz="2700" b="1"/>
            </a:lvl2pPr>
            <a:lvl3pPr marL="1218720" indent="0">
              <a:buNone/>
              <a:defRPr sz="2400" b="1"/>
            </a:lvl3pPr>
            <a:lvl4pPr marL="1828074" indent="0">
              <a:buNone/>
              <a:defRPr sz="2100" b="1"/>
            </a:lvl4pPr>
            <a:lvl5pPr marL="2437438" indent="0">
              <a:buNone/>
              <a:defRPr sz="2100" b="1"/>
            </a:lvl5pPr>
            <a:lvl6pPr marL="3046784" indent="0">
              <a:buNone/>
              <a:defRPr sz="2100" b="1"/>
            </a:lvl6pPr>
            <a:lvl7pPr marL="3656131" indent="0">
              <a:buNone/>
              <a:defRPr sz="2100" b="1"/>
            </a:lvl7pPr>
            <a:lvl8pPr marL="4265493" indent="0">
              <a:buNone/>
              <a:defRPr sz="2100" b="1"/>
            </a:lvl8pPr>
            <a:lvl9pPr marL="4874849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5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55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633413"/>
          </a:xfrm>
          <a:prstGeom prst="rect">
            <a:avLst/>
          </a:prstGeom>
        </p:spPr>
        <p:txBody>
          <a:bodyPr lIns="121917" tIns="60958" rIns="121917" bIns="60958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49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9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  <a:prstGeom prst="rect">
            <a:avLst/>
          </a:prstGeom>
        </p:spPr>
        <p:txBody>
          <a:bodyPr lIns="121917" tIns="60958" rIns="121917" bIns="60958"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578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347" indent="0">
              <a:buNone/>
              <a:defRPr sz="1600"/>
            </a:lvl2pPr>
            <a:lvl3pPr marL="1218720" indent="0">
              <a:buNone/>
              <a:defRPr sz="1300"/>
            </a:lvl3pPr>
            <a:lvl4pPr marL="1828074" indent="0">
              <a:buNone/>
              <a:defRPr sz="1200"/>
            </a:lvl4pPr>
            <a:lvl5pPr marL="2437438" indent="0">
              <a:buNone/>
              <a:defRPr sz="1200"/>
            </a:lvl5pPr>
            <a:lvl6pPr marL="3046784" indent="0">
              <a:buNone/>
              <a:defRPr sz="1200"/>
            </a:lvl6pPr>
            <a:lvl7pPr marL="3656131" indent="0">
              <a:buNone/>
              <a:defRPr sz="1200"/>
            </a:lvl7pPr>
            <a:lvl8pPr marL="4265493" indent="0">
              <a:buNone/>
              <a:defRPr sz="1200"/>
            </a:lvl8pPr>
            <a:lvl9pPr marL="487484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0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  <a:prstGeom prst="rect">
            <a:avLst/>
          </a:prstGeom>
        </p:spPr>
        <p:txBody>
          <a:bodyPr lIns="121917" tIns="60958" rIns="121917" bIns="60958"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347" indent="0">
              <a:buNone/>
              <a:defRPr sz="3700"/>
            </a:lvl2pPr>
            <a:lvl3pPr marL="1218720" indent="0">
              <a:buNone/>
              <a:defRPr sz="3200"/>
            </a:lvl3pPr>
            <a:lvl4pPr marL="1828074" indent="0">
              <a:buNone/>
              <a:defRPr sz="2700"/>
            </a:lvl4pPr>
            <a:lvl5pPr marL="2437438" indent="0">
              <a:buNone/>
              <a:defRPr sz="2700"/>
            </a:lvl5pPr>
            <a:lvl6pPr marL="3046784" indent="0">
              <a:buNone/>
              <a:defRPr sz="2700"/>
            </a:lvl6pPr>
            <a:lvl7pPr marL="3656131" indent="0">
              <a:buNone/>
              <a:defRPr sz="2700"/>
            </a:lvl7pPr>
            <a:lvl8pPr marL="4265493" indent="0">
              <a:buNone/>
              <a:defRPr sz="2700"/>
            </a:lvl8pPr>
            <a:lvl9pPr marL="4874849" indent="0">
              <a:buNone/>
              <a:defRPr sz="27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9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347" indent="0">
              <a:buNone/>
              <a:defRPr sz="1600"/>
            </a:lvl2pPr>
            <a:lvl3pPr marL="1218720" indent="0">
              <a:buNone/>
              <a:defRPr sz="1300"/>
            </a:lvl3pPr>
            <a:lvl4pPr marL="1828074" indent="0">
              <a:buNone/>
              <a:defRPr sz="1200"/>
            </a:lvl4pPr>
            <a:lvl5pPr marL="2437438" indent="0">
              <a:buNone/>
              <a:defRPr sz="1200"/>
            </a:lvl5pPr>
            <a:lvl6pPr marL="3046784" indent="0">
              <a:buNone/>
              <a:defRPr sz="1200"/>
            </a:lvl6pPr>
            <a:lvl7pPr marL="3656131" indent="0">
              <a:buNone/>
              <a:defRPr sz="1200"/>
            </a:lvl7pPr>
            <a:lvl8pPr marL="4265493" indent="0">
              <a:buNone/>
              <a:defRPr sz="1200"/>
            </a:lvl8pPr>
            <a:lvl9pPr marL="4874849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5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809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121877" tIns="60938" rIns="121877" bIns="609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6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877" tIns="60938" rIns="121877" bIns="60938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+mn-ea"/>
              </a:defRPr>
            </a:lvl1pPr>
          </a:lstStyle>
          <a:p>
            <a:fld id="{7C726BFC-8D47-4994-A38C-07BD38058C67}" type="datetimeFigureOut">
              <a:rPr lang="en-GB" smtClean="0"/>
              <a:t>10/07/2020</a:t>
            </a:fld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4630" y="6245226"/>
            <a:ext cx="1957387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877" tIns="60938" rIns="121877" bIns="60938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15" y="6237290"/>
            <a:ext cx="1585913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877" tIns="60938" rIns="121877" bIns="60938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pitchFamily="34" charset="0"/>
              </a:defRPr>
            </a:lvl1pPr>
          </a:lstStyle>
          <a:p>
            <a:fld id="{9C4A4E26-1EBC-46F1-9BCC-FE11E6790CBF}" type="slidenum">
              <a:rPr lang="en-GB" smtClean="0"/>
              <a:t>‹#›</a:t>
            </a:fld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76200">
            <a:solidFill>
              <a:srgbClr val="DA1C5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1877" tIns="60938" rIns="121877" bIns="60938"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946" y="5925277"/>
            <a:ext cx="1417543" cy="86409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-360548" y="4527296"/>
            <a:ext cx="2160240" cy="2337376"/>
            <a:chOff x="-540568" y="4725144"/>
            <a:chExt cx="2628292" cy="2132856"/>
          </a:xfrm>
        </p:grpSpPr>
        <p:sp>
          <p:nvSpPr>
            <p:cNvPr id="9" name="Isosceles Triangle 8"/>
            <p:cNvSpPr/>
            <p:nvPr/>
          </p:nvSpPr>
          <p:spPr>
            <a:xfrm>
              <a:off x="-540568" y="4725144"/>
              <a:ext cx="2628292" cy="213285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508" y="5481228"/>
              <a:ext cx="1259632" cy="1265924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0"/>
        </a:defRPr>
      </a:lvl5pPr>
      <a:lvl6pPr marL="609347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6pPr>
      <a:lvl7pPr marL="121872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7pPr>
      <a:lvl8pPr marL="1828074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8pPr>
      <a:lvl9pPr marL="2437438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9pPr>
    </p:titleStyle>
    <p:bodyStyle>
      <a:lvl1pPr marL="457011" indent="-457011" algn="l" rtl="0" eaLnBrk="1" fontAlgn="base" hangingPunct="1">
        <a:spcBef>
          <a:spcPct val="20000"/>
        </a:spcBef>
        <a:spcAft>
          <a:spcPct val="0"/>
        </a:spcAft>
        <a:buChar char="•"/>
        <a:defRPr sz="43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90214" indent="-380850" algn="l" rtl="0" eaLnBrk="1" fontAlgn="base" hangingPunct="1">
        <a:spcBef>
          <a:spcPct val="20000"/>
        </a:spcBef>
        <a:spcAft>
          <a:spcPct val="0"/>
        </a:spcAft>
        <a:buChar char="–"/>
        <a:defRPr sz="3700">
          <a:solidFill>
            <a:schemeClr val="tx1"/>
          </a:solidFill>
          <a:latin typeface="+mn-lt"/>
          <a:ea typeface="ＭＳ Ｐゴシック" charset="0"/>
        </a:defRPr>
      </a:lvl2pPr>
      <a:lvl3pPr marL="1523393" indent="-30467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</a:defRPr>
      </a:lvl3pPr>
      <a:lvl4pPr marL="2132747" indent="-304672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ea typeface="ＭＳ Ｐゴシック" charset="0"/>
        </a:defRPr>
      </a:lvl4pPr>
      <a:lvl5pPr marL="2742110" indent="-304672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  <a:ea typeface="ＭＳ Ｐゴシック" charset="0"/>
        </a:defRPr>
      </a:lvl5pPr>
      <a:lvl6pPr marL="3351456" indent="-304672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6pPr>
      <a:lvl7pPr marL="3960821" indent="-304672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7pPr>
      <a:lvl8pPr marL="4570176" indent="-304672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8pPr>
      <a:lvl9pPr marL="5179531" indent="-304672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47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20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074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438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784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131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493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4849" algn="l" defTabSz="121872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entsprotect.co.uk/" TargetMode="External"/><Relationship Id="rId2" Type="http://schemas.openxmlformats.org/officeDocument/2006/relationships/hyperlink" Target="https://www.thinkuknow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hildnet.com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wgfl.org.uk/" TargetMode="External"/><Relationship Id="rId2" Type="http://schemas.openxmlformats.org/officeDocument/2006/relationships/hyperlink" Target="https://thirtyoneeight.org/media/2602/guidance-for-online-youth-work_v2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ike.kelly@leccofe.org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.boyes@leccofe.org" TargetMode="External"/><Relationship Id="rId2" Type="http://schemas.openxmlformats.org/officeDocument/2006/relationships/hyperlink" Target="mailto:Peter.holloway@leccofe.or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thirtyoneeight.org/get-help/helplin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11022"/>
            <a:ext cx="7772400" cy="1329946"/>
          </a:xfrm>
        </p:spPr>
        <p:txBody>
          <a:bodyPr>
            <a:normAutofit/>
          </a:bodyPr>
          <a:lstStyle/>
          <a:p>
            <a:r>
              <a:rPr lang="en-GB" sz="6600" dirty="0">
                <a:solidFill>
                  <a:schemeClr val="tx1"/>
                </a:solidFill>
                <a:latin typeface="Calibri Light" panose="020F0302020204030204" pitchFamily="34" charset="0"/>
              </a:rPr>
              <a:t>Diocese of Leicester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138858"/>
            <a:ext cx="8640960" cy="249747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tx2">
                    <a:lumMod val="50000"/>
                  </a:schemeClr>
                </a:solidFill>
                <a:latin typeface="Calibri Light" panose="020F0302020204030204" pitchFamily="34" charset="0"/>
              </a:rPr>
              <a:t>Navigating through the mine field of engaging with children and young people through virtual platforms</a:t>
            </a:r>
          </a:p>
        </p:txBody>
      </p:sp>
      <p:pic>
        <p:nvPicPr>
          <p:cNvPr id="4" name="Picture 2" descr="C:\Users\Rachel.Boyes\AppData\Local\Microsoft\Windows\Temporary Internet Files\Content.Outlook\QBN8DQHD\Diocese safeguarding final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712" y="12932"/>
            <a:ext cx="3036815" cy="179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74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Safe working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464496"/>
          </a:xfrm>
        </p:spPr>
        <p:txBody>
          <a:bodyPr>
            <a:normAutofit fontScale="32500" lnSpcReduction="20000"/>
          </a:bodyPr>
          <a:lstStyle/>
          <a:p>
            <a:r>
              <a:rPr lang="en-GB" sz="6000" dirty="0">
                <a:latin typeface="Calibri Light" panose="020F0302020204030204" pitchFamily="34" charset="0"/>
              </a:rPr>
              <a:t>Do not use the recording feature due to the complexity of data protection law. </a:t>
            </a:r>
            <a:endParaRPr lang="en-GB" sz="6000" dirty="0">
              <a:solidFill>
                <a:srgbClr val="FF0000"/>
              </a:solidFill>
              <a:latin typeface="Calibri Light" panose="020F0302020204030204" pitchFamily="34" charset="0"/>
            </a:endParaRPr>
          </a:p>
          <a:p>
            <a:endParaRPr lang="en-GB" sz="6000" dirty="0">
              <a:latin typeface="Calibri Light" panose="020F0302020204030204" pitchFamily="34" charset="0"/>
            </a:endParaRPr>
          </a:p>
          <a:p>
            <a:r>
              <a:rPr lang="en-GB" sz="6000" dirty="0">
                <a:latin typeface="Calibri Light" panose="020F0302020204030204" pitchFamily="34" charset="0"/>
              </a:rPr>
              <a:t>Only engage with children and young people </a:t>
            </a:r>
            <a:r>
              <a:rPr lang="en-GB" sz="6000" dirty="0" smtClean="0">
                <a:latin typeface="Calibri Light" panose="020F0302020204030204" pitchFamily="34" charset="0"/>
              </a:rPr>
              <a:t>who have been registered, invited and have parental consent to attend.</a:t>
            </a:r>
            <a:r>
              <a:rPr lang="en-GB" sz="6000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 </a:t>
            </a:r>
            <a:endParaRPr lang="en-GB" sz="6000" dirty="0">
              <a:latin typeface="Calibri Light" panose="020F0302020204030204" pitchFamily="34" charset="0"/>
            </a:endParaRPr>
          </a:p>
          <a:p>
            <a:endParaRPr lang="en-GB" sz="6000" dirty="0">
              <a:latin typeface="Calibri Light" panose="020F0302020204030204" pitchFamily="34" charset="0"/>
            </a:endParaRPr>
          </a:p>
          <a:p>
            <a:r>
              <a:rPr lang="en-GB" sz="6000" dirty="0">
                <a:latin typeface="Calibri Light" panose="020F0302020204030204" pitchFamily="34" charset="0"/>
              </a:rPr>
              <a:t>Monitor pastoral conversations and seek safeguarding advice if concerned about well being of a child or young person.</a:t>
            </a:r>
          </a:p>
          <a:p>
            <a:endParaRPr lang="en-GB" sz="6000" dirty="0">
              <a:latin typeface="Calibri Light" panose="020F0302020204030204" pitchFamily="34" charset="0"/>
            </a:endParaRPr>
          </a:p>
          <a:p>
            <a:r>
              <a:rPr lang="en-GB" sz="6000" dirty="0">
                <a:latin typeface="Calibri Light" panose="020F0302020204030204" pitchFamily="34" charset="0"/>
              </a:rPr>
              <a:t>Do not give personal mobile or email. </a:t>
            </a:r>
          </a:p>
          <a:p>
            <a:endParaRPr lang="en-GB" sz="6000" dirty="0">
              <a:latin typeface="Calibri Light" panose="020F0302020204030204" pitchFamily="34" charset="0"/>
            </a:endParaRPr>
          </a:p>
          <a:p>
            <a:r>
              <a:rPr lang="en-GB" sz="6000" dirty="0">
                <a:latin typeface="Calibri Light" panose="020F0302020204030204" pitchFamily="34" charset="0"/>
              </a:rPr>
              <a:t>Do not promise confidentiality – if there is a risk it needs passing </a:t>
            </a:r>
            <a:r>
              <a:rPr lang="en-GB" sz="6000" dirty="0" smtClean="0">
                <a:latin typeface="Calibri Light" panose="020F0302020204030204" pitchFamily="34" charset="0"/>
              </a:rPr>
              <a:t>on.</a:t>
            </a:r>
          </a:p>
          <a:p>
            <a:endParaRPr lang="en-GB" sz="6000" dirty="0">
              <a:latin typeface="Calibri Light" panose="020F0302020204030204" pitchFamily="34" charset="0"/>
            </a:endParaRPr>
          </a:p>
          <a:p>
            <a:r>
              <a:rPr lang="en-GB" sz="6000" dirty="0">
                <a:latin typeface="Calibri Light" panose="020F0302020204030204" pitchFamily="34" charset="0"/>
              </a:rPr>
              <a:t>Follow normal safeguarding practices</a:t>
            </a:r>
            <a:endParaRPr lang="en-GB" dirty="0">
              <a:latin typeface="Calibri Light" panose="020F0302020204030204" pitchFamily="34" charset="0"/>
            </a:endParaRPr>
          </a:p>
          <a:p>
            <a:endParaRPr lang="en-GB" dirty="0">
              <a:latin typeface="Calibri Light" panose="020F0302020204030204" pitchFamily="34" charset="0"/>
            </a:endParaRPr>
          </a:p>
          <a:p>
            <a:endParaRPr lang="en-GB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3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633413"/>
          </a:xfrm>
        </p:spPr>
        <p:txBody>
          <a:bodyPr/>
          <a:lstStyle/>
          <a:p>
            <a:r>
              <a:rPr lang="en-GB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32938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Safe working </a:t>
            </a:r>
            <a:r>
              <a:rPr lang="en-GB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practices</a:t>
            </a: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Be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aware how to remove or mute a participant or an intruder if necessary. See NST Zoom instructions on Leicester website.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Lock the meeting when all participants have arrived.</a:t>
            </a:r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chat facility should either be off or carefully supervised.  </a:t>
            </a:r>
          </a:p>
          <a:p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screen saving facility should be off or carefully supervised.</a:t>
            </a: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The facility for sharing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of documents by participants </a:t>
            </a:r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should be off or only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 shared with the host. </a:t>
            </a:r>
            <a:endParaRPr lang="en-GB" sz="24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02317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        Safe working practices.</a:t>
            </a:r>
          </a:p>
          <a:p>
            <a:pPr marL="0" indent="0">
              <a:buNone/>
            </a:pPr>
            <a:endParaRPr lang="en-GB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 mindful of personal privacy and of what is shown in  </a:t>
            </a:r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backgrounds</a:t>
            </a:r>
            <a:endParaRPr lang="en-GB" sz="44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sz="44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Virtual backgrounds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hould not be used as they can be disruptive for some medical conditions and can conceal who else is in the room.</a:t>
            </a: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58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 Light" panose="020F0302020204030204" pitchFamily="34" charset="0"/>
              </a:rPr>
              <a:t>Monitoring conversations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400" dirty="0">
                <a:latin typeface="Calibri Light" panose="020F0302020204030204" pitchFamily="34" charset="0"/>
              </a:rPr>
              <a:t>It is good practice to maintain a monitoring of pastoral conversations and observations of virtual meetups. This can be general and should be in line with GDPR. 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68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3413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 Light" panose="020F0302020204030204" pitchFamily="34" charset="0"/>
              </a:rPr>
              <a:t>Monitoring – How to record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41764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Date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Meet up – i.e. Zoom conversation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Who was present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Reason for meet up: i.e. Virtual conversation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General points (i.e. Nature of conversation)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Any safeguarding Concerns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3200" dirty="0">
                <a:latin typeface="Calibri Light" panose="020F0302020204030204" pitchFamily="34" charset="0"/>
              </a:rPr>
              <a:t>Sign and Date </a:t>
            </a:r>
          </a:p>
        </p:txBody>
      </p:sp>
    </p:spTree>
    <p:extLst>
      <p:ext uri="{BB962C8B-B14F-4D97-AF65-F5344CB8AC3E}">
        <p14:creationId xmlns:p14="http://schemas.microsoft.com/office/powerpoint/2010/main" val="556239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Confidentiality and Sharing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4248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You have a legal obligation to pass on information if a child, young person and or adult is at risk to themselves or other 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Or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A crime has been committed. 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If you are worried about the wellbeing on a child, young person or adult please follow safeguarding principles and pass on to who you are responsible.  </a:t>
            </a:r>
          </a:p>
        </p:txBody>
      </p:sp>
    </p:spTree>
    <p:extLst>
      <p:ext uri="{BB962C8B-B14F-4D97-AF65-F5344CB8AC3E}">
        <p14:creationId xmlns:p14="http://schemas.microsoft.com/office/powerpoint/2010/main" val="420425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936104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tx1"/>
                </a:solidFill>
                <a:latin typeface="Calibri Light" panose="020F0302020204030204" pitchFamily="34" charset="0"/>
              </a:rPr>
              <a:t>Principles on engaging with different age groups  </a:t>
            </a:r>
            <a:r>
              <a:rPr lang="en-GB" sz="4000" b="1" dirty="0">
                <a:latin typeface="Calibri Light" panose="020F0302020204030204" pitchFamily="34" charset="0"/>
              </a:rPr>
              <a:t/>
            </a:r>
            <a:br>
              <a:rPr lang="en-GB" sz="4000" b="1" dirty="0">
                <a:latin typeface="Calibri Light" panose="020F0302020204030204" pitchFamily="34" charset="0"/>
              </a:rPr>
            </a:br>
            <a:r>
              <a:rPr lang="en-GB" sz="4000" b="1" dirty="0">
                <a:latin typeface="Calibri Light" panose="020F0302020204030204" pitchFamily="34" charset="0"/>
              </a:rPr>
              <a:t>General principles apply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73" y="1484784"/>
            <a:ext cx="8032135" cy="38884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2800" b="1" dirty="0">
                <a:latin typeface="Calibri Light" panose="020F0302020204030204" pitchFamily="34" charset="0"/>
              </a:rPr>
              <a:t>Under 11’s</a:t>
            </a:r>
          </a:p>
          <a:p>
            <a:pPr marL="0" indent="0">
              <a:buNone/>
            </a:pPr>
            <a:endParaRPr lang="en-GB" sz="12800" b="1" dirty="0">
              <a:latin typeface="Calibri Light" panose="020F0302020204030204" pitchFamily="34" charset="0"/>
            </a:endParaRPr>
          </a:p>
          <a:p>
            <a:r>
              <a:rPr lang="en-GB" sz="12800" dirty="0">
                <a:latin typeface="Calibri Light" panose="020F0302020204030204" pitchFamily="34" charset="0"/>
              </a:rPr>
              <a:t>Involve parent/carers </a:t>
            </a:r>
          </a:p>
          <a:p>
            <a:r>
              <a:rPr lang="en-GB" sz="12800" dirty="0">
                <a:latin typeface="Calibri Light" panose="020F0302020204030204" pitchFamily="34" charset="0"/>
              </a:rPr>
              <a:t>In group settings have 2 leaders present</a:t>
            </a:r>
          </a:p>
          <a:p>
            <a:r>
              <a:rPr lang="en-GB" sz="12800" dirty="0">
                <a:latin typeface="Calibri Light" panose="020F0302020204030204" pitchFamily="34" charset="0"/>
              </a:rPr>
              <a:t>Avoid any 1:1 contact </a:t>
            </a:r>
          </a:p>
          <a:p>
            <a:r>
              <a:rPr lang="en-GB" sz="12800" dirty="0">
                <a:latin typeface="Calibri Light" panose="020F0302020204030204" pitchFamily="34" charset="0"/>
              </a:rPr>
              <a:t>Communicate clear expectations of the group</a:t>
            </a:r>
          </a:p>
          <a:p>
            <a:pPr marL="0" indent="0">
              <a:buNone/>
            </a:pPr>
            <a:endParaRPr lang="en-GB" sz="3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4723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-171400"/>
            <a:ext cx="5616624" cy="648072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latin typeface="Calibri Light" panose="020F0302020204030204" pitchFamily="34" charset="0"/>
              </a:rPr>
              <a:t/>
            </a:r>
            <a:br>
              <a:rPr lang="en-GB" sz="3200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latin typeface="Calibri Light" panose="020F0302020204030204" pitchFamily="34" charset="0"/>
              </a:rPr>
              <a:t>11-13’s</a:t>
            </a:r>
            <a:r>
              <a:rPr lang="en-GB" sz="6000" b="1" dirty="0">
                <a:solidFill>
                  <a:schemeClr val="tx1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93285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>
                <a:latin typeface="Calibri Light" panose="020F0302020204030204" pitchFamily="34" charset="0"/>
              </a:rPr>
              <a:t>Provide information to parent/carers regarding the group – i.e. seek parental consent </a:t>
            </a:r>
          </a:p>
          <a:p>
            <a:pPr marL="0" indent="0">
              <a:buNone/>
            </a:pPr>
            <a:r>
              <a:rPr lang="en-GB" sz="4000" dirty="0">
                <a:latin typeface="Calibri Light" panose="020F0302020204030204" pitchFamily="34" charset="0"/>
              </a:rPr>
              <a:t>Use parent/carer email addresses </a:t>
            </a:r>
          </a:p>
          <a:p>
            <a:pPr marL="0" indent="0">
              <a:buNone/>
            </a:pPr>
            <a:r>
              <a:rPr lang="en-GB" sz="4000" dirty="0">
                <a:latin typeface="Calibri Light" panose="020F0302020204030204" pitchFamily="34" charset="0"/>
              </a:rPr>
              <a:t>Avoid 1:1 contact 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3637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Over 13’s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Seek parental/carer consent where possible: </a:t>
            </a: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For children over 13 there is no requirement in data protection law to obtain parental consent, but it is advisable to let parents/carers know that their children are engaging in video calling within church.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i="1" dirty="0">
                <a:latin typeface="Calibri Light" panose="020F0302020204030204" pitchFamily="34" charset="0"/>
              </a:rPr>
              <a:t>(Please note it may be the request of the PCC that parental/carer consent is sought)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397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03201"/>
            <a:ext cx="8640960" cy="417488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chemeClr val="tx1"/>
                </a:solidFill>
                <a:latin typeface="Calibri Light" panose="020F0302020204030204" pitchFamily="34" charset="0"/>
              </a:rPr>
              <a:t>What do I include on a</a:t>
            </a:r>
            <a:r>
              <a:rPr lang="en-GB" sz="3600" dirty="0">
                <a:latin typeface="Calibri Light" panose="020F0302020204030204" pitchFamily="34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Calibri Light" panose="020F0302020204030204" pitchFamily="34" charset="0"/>
              </a:rPr>
              <a:t/>
            </a:r>
            <a:br>
              <a:rPr lang="en-GB" sz="3600" dirty="0">
                <a:solidFill>
                  <a:schemeClr val="tx1"/>
                </a:solidFill>
                <a:latin typeface="Calibri Light" panose="020F0302020204030204" pitchFamily="34" charset="0"/>
              </a:rPr>
            </a:br>
            <a:r>
              <a:rPr lang="en-GB" sz="3600" dirty="0">
                <a:solidFill>
                  <a:schemeClr val="tx1"/>
                </a:solidFill>
                <a:latin typeface="Calibri Light" panose="020F0302020204030204" pitchFamily="34" charset="0"/>
              </a:rPr>
              <a:t>risk assessment?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1044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Identify risks and methods to minimise:</a:t>
            </a:r>
            <a:r>
              <a:rPr lang="en-GB" sz="2800" dirty="0">
                <a:solidFill>
                  <a:srgbClr val="FF0000"/>
                </a:solidFill>
                <a:latin typeface="Calibri Light" panose="020F0302020204030204" pitchFamily="34" charset="0"/>
              </a:rPr>
              <a:t> </a:t>
            </a:r>
            <a:r>
              <a:rPr lang="en-GB" sz="2800" dirty="0" smtClean="0">
                <a:latin typeface="Calibri Light" panose="020F0302020204030204" pitchFamily="34" charset="0"/>
              </a:rPr>
              <a:t>Please see </a:t>
            </a:r>
            <a:r>
              <a:rPr lang="en-GB" sz="2800" dirty="0">
                <a:latin typeface="Calibri Light" panose="020F0302020204030204" pitchFamily="34" charset="0"/>
              </a:rPr>
              <a:t>NST Zoom instructions </a:t>
            </a:r>
            <a:r>
              <a:rPr lang="en-GB" sz="2800" dirty="0" smtClean="0">
                <a:latin typeface="Calibri Light" panose="020F0302020204030204" pitchFamily="34" charset="0"/>
              </a:rPr>
              <a:t>and risk assessment on Leicester Diocese website.</a:t>
            </a:r>
            <a:endParaRPr lang="en-GB" sz="2800" dirty="0"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Consent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Use of young person contact details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Boundaries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Underage use of social media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Disclosure of a safeguarding concerns</a:t>
            </a:r>
          </a:p>
          <a:p>
            <a:pPr marL="0" indent="0">
              <a:buNone/>
            </a:pPr>
            <a:r>
              <a:rPr lang="en-GB" sz="3600" dirty="0">
                <a:latin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endParaRPr lang="en-GB" sz="36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36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98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Aims: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4608512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latin typeface="Calibri Light" panose="020F0302020204030204" pitchFamily="34" charset="0"/>
              </a:rPr>
              <a:t>To provide an overview of how we engage effectively and safely with children and young people through video conferencing and other online platforms.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r>
              <a:rPr lang="en-GB" dirty="0">
                <a:latin typeface="Calibri Light" panose="020F0302020204030204" pitchFamily="34" charset="0"/>
              </a:rPr>
              <a:t>To provide safeguarding principles to assist in supporting leaders engaging with children and young people on line.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r>
              <a:rPr lang="en-GB" dirty="0">
                <a:latin typeface="Calibri Light" panose="020F0302020204030204" pitchFamily="34" charset="0"/>
              </a:rPr>
              <a:t>To equip leaders in understanding safe working practices for themselves and their team.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552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How do I continue mentoring? </a:t>
            </a:r>
            <a:r>
              <a:rPr lang="en-GB" dirty="0"/>
              <a:t>sessions with young people?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048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Risk Assessment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PCC Approval and line manager approval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Parental/Carer consent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Code of conduct for leader and young person.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Set up agreement with young person, leader and parent/carer i.e. time, date, young person not being alone in a room (accountability and transparency)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Keep general monitoring record for accountability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Think about including a second leader 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161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73616" cy="576064"/>
          </a:xfrm>
        </p:spPr>
        <p:txBody>
          <a:bodyPr>
            <a:noAutofit/>
          </a:bodyPr>
          <a:lstStyle/>
          <a:p>
            <a:r>
              <a:rPr lang="en-GB" sz="2800" dirty="0">
                <a:solidFill>
                  <a:schemeClr val="tx1"/>
                </a:solidFill>
                <a:latin typeface="Calibri Light" panose="020F0302020204030204" pitchFamily="34" charset="0"/>
              </a:rPr>
              <a:t>Can I engage with young people through online gaming?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439248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latin typeface="Calibri Light" panose="020F0302020204030204" pitchFamily="34" charset="0"/>
              </a:rPr>
              <a:t>For getting started:</a:t>
            </a:r>
          </a:p>
          <a:p>
            <a:pPr marL="0" indent="0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Seek advice before engaging through online gaming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Risk assessment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Seek PCC Approval and line manager approval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Code of conduct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Control measures to be put into place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>
                <a:latin typeface="Calibri Light" panose="020F0302020204030204" pitchFamily="34" charset="0"/>
              </a:rPr>
              <a:t>2 leaders present </a:t>
            </a:r>
          </a:p>
          <a:p>
            <a:pPr marL="0" indent="0">
              <a:buNone/>
            </a:pPr>
            <a:r>
              <a:rPr lang="en-GB" sz="2800" dirty="0">
                <a:latin typeface="Calibri Light" panose="020F0302020204030204" pitchFamily="34" charset="0"/>
              </a:rPr>
              <a:t>       Please contact Mike Kelly to ask advice and guidance</a:t>
            </a:r>
          </a:p>
        </p:txBody>
      </p:sp>
    </p:spTree>
    <p:extLst>
      <p:ext uri="{BB962C8B-B14F-4D97-AF65-F5344CB8AC3E}">
        <p14:creationId xmlns:p14="http://schemas.microsoft.com/office/powerpoint/2010/main" val="4236501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How can children ask for prayer without sharing with everyone?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68" y="1556792"/>
            <a:ext cx="8229600" cy="4209331"/>
          </a:xfrm>
        </p:spPr>
        <p:txBody>
          <a:bodyPr/>
          <a:lstStyle/>
          <a:p>
            <a:endParaRPr lang="en-GB" sz="2800" dirty="0" smtClean="0">
              <a:latin typeface="Calibri Light" panose="020F0302020204030204" pitchFamily="34" charset="0"/>
            </a:endParaRPr>
          </a:p>
          <a:p>
            <a:r>
              <a:rPr lang="en-GB" sz="2800" dirty="0" smtClean="0">
                <a:latin typeface="Calibri Light" panose="020F0302020204030204" pitchFamily="34" charset="0"/>
              </a:rPr>
              <a:t>There </a:t>
            </a:r>
            <a:r>
              <a:rPr lang="en-GB" sz="2800" dirty="0">
                <a:latin typeface="Calibri Light" panose="020F0302020204030204" pitchFamily="34" charset="0"/>
              </a:rPr>
              <a:t>is a chat feature on zoom where a child can write a message and send it to two </a:t>
            </a:r>
            <a:r>
              <a:rPr lang="en-GB" sz="2800" dirty="0" smtClean="0">
                <a:latin typeface="Calibri Light" panose="020F0302020204030204" pitchFamily="34" charset="0"/>
              </a:rPr>
              <a:t>leaders. If this is saved GDPR guidelines still apply.</a:t>
            </a:r>
            <a:endParaRPr lang="en-GB" sz="2800" dirty="0">
              <a:latin typeface="Calibri Light" panose="020F0302020204030204" pitchFamily="34" charset="0"/>
            </a:endParaRPr>
          </a:p>
          <a:p>
            <a:r>
              <a:rPr lang="en-GB" sz="2800" dirty="0" smtClean="0">
                <a:latin typeface="Calibri Light" panose="020F0302020204030204" pitchFamily="34" charset="0"/>
              </a:rPr>
              <a:t>If needed set </a:t>
            </a:r>
            <a:r>
              <a:rPr lang="en-GB" sz="2800" dirty="0">
                <a:latin typeface="Calibri Light" panose="020F0302020204030204" pitchFamily="34" charset="0"/>
              </a:rPr>
              <a:t>up a prayer time where there </a:t>
            </a:r>
            <a:r>
              <a:rPr lang="en-GB" sz="2800" dirty="0" smtClean="0">
                <a:latin typeface="Calibri Light" panose="020F0302020204030204" pitchFamily="34" charset="0"/>
              </a:rPr>
              <a:t>are </a:t>
            </a:r>
            <a:r>
              <a:rPr lang="en-GB" sz="2800" dirty="0">
                <a:latin typeface="Calibri Light" panose="020F0302020204030204" pitchFamily="34" charset="0"/>
              </a:rPr>
              <a:t>two leaders </a:t>
            </a:r>
            <a:r>
              <a:rPr lang="en-GB" sz="2800" dirty="0" smtClean="0">
                <a:latin typeface="Calibri Light" panose="020F0302020204030204" pitchFamily="34" charset="0"/>
              </a:rPr>
              <a:t>present and normal consent and supervision arrangements made with parents/carers.</a:t>
            </a:r>
            <a:endParaRPr lang="en-GB" sz="28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84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040560" cy="936104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Useful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4896544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>
                <a:latin typeface="Calibri Light" panose="020F0302020204030204" pitchFamily="34" charset="0"/>
              </a:rPr>
              <a:t>Thinkuknow </a:t>
            </a:r>
            <a:r>
              <a:rPr lang="en-GB" sz="2800" dirty="0">
                <a:latin typeface="Calibri Light" panose="020F0302020204030204" pitchFamily="34" charset="0"/>
              </a:rPr>
              <a:t>is a superb resource which has advice for children, parents and workers about keeping safe in the online world; </a:t>
            </a:r>
            <a:r>
              <a:rPr lang="en-GB" sz="2800" dirty="0">
                <a:latin typeface="Calibri Light" panose="020F0302020204030204" pitchFamily="34" charset="0"/>
                <a:hlinkClick r:id="rId2"/>
              </a:rPr>
              <a:t>https://www.thinkuknow.co.uk/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sz="2800" b="1" dirty="0">
                <a:latin typeface="Calibri Light" panose="020F0302020204030204" pitchFamily="34" charset="0"/>
              </a:rPr>
              <a:t>Parents Protect </a:t>
            </a:r>
            <a:r>
              <a:rPr lang="en-GB" sz="2800" dirty="0">
                <a:latin typeface="Calibri Light" panose="020F0302020204030204" pitchFamily="34" charset="0"/>
              </a:rPr>
              <a:t>provides resources for families who want to go online safely; </a:t>
            </a:r>
            <a:r>
              <a:rPr lang="en-GB" sz="2800" dirty="0">
                <a:latin typeface="Calibri Light" panose="020F0302020204030204" pitchFamily="34" charset="0"/>
                <a:hlinkClick r:id="rId3"/>
              </a:rPr>
              <a:t>https://www.parentsprotect.co.uk/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sz="2800" b="1" dirty="0">
                <a:latin typeface="Calibri Light" panose="020F0302020204030204" pitchFamily="34" charset="0"/>
              </a:rPr>
              <a:t>Childnet International </a:t>
            </a:r>
            <a:r>
              <a:rPr lang="en-GB" sz="2800" dirty="0">
                <a:latin typeface="Calibri Light" panose="020F0302020204030204" pitchFamily="34" charset="0"/>
              </a:rPr>
              <a:t>has, amongst other things, has a toolkit for parents and carers; </a:t>
            </a:r>
            <a:r>
              <a:rPr lang="en-GB" sz="2800" dirty="0">
                <a:latin typeface="Calibri Light" panose="020F0302020204030204" pitchFamily="34" charset="0"/>
                <a:hlinkClick r:id="rId4"/>
              </a:rPr>
              <a:t>https://www.childnet.com/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1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32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443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4536504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>
                <a:latin typeface="Calibri Light" panose="020F0302020204030204" pitchFamily="34" charset="0"/>
              </a:rPr>
              <a:t>ThirtyOne: Eight </a:t>
            </a:r>
            <a:r>
              <a:rPr lang="en-GB" sz="2800" dirty="0">
                <a:latin typeface="Calibri Light" panose="020F0302020204030204" pitchFamily="34" charset="0"/>
              </a:rPr>
              <a:t>(formerly the Churches Child Protection Advisory Service) have produced some guidance regarding the use of online streaming technology. </a:t>
            </a:r>
            <a:r>
              <a:rPr lang="en-GB" sz="2800" dirty="0">
                <a:latin typeface="Calibri Light" panose="020F0302020204030204" pitchFamily="34" charset="0"/>
                <a:hlinkClick r:id="rId2"/>
              </a:rPr>
              <a:t>https://thirtyoneeight.org/media/2602/guidance-for-online-youth-work_v2.pdf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sz="2800" dirty="0">
                <a:latin typeface="Calibri Light" panose="020F0302020204030204" pitchFamily="34" charset="0"/>
              </a:rPr>
              <a:t>The South West Grid for Learning also has guidance available here about the use of online tools with children. </a:t>
            </a:r>
            <a:r>
              <a:rPr lang="en-GB" sz="2800" dirty="0">
                <a:latin typeface="Calibri Light" panose="020F0302020204030204" pitchFamily="34" charset="0"/>
                <a:hlinkClick r:id="rId3"/>
              </a:rPr>
              <a:t>https://swgfl.org.uk/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018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921544"/>
          </a:xfrm>
        </p:spPr>
        <p:txBody>
          <a:bodyPr/>
          <a:lstStyle/>
          <a:p>
            <a:r>
              <a:rPr lang="en-GB" sz="4000" b="1" dirty="0">
                <a:solidFill>
                  <a:schemeClr val="tx1"/>
                </a:solidFill>
                <a:latin typeface="Calibri Light" panose="020F0302020204030204" pitchFamily="34" charset="0"/>
              </a:rPr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National Safeguarding Team </a:t>
            </a:r>
          </a:p>
          <a:p>
            <a:r>
              <a:rPr lang="en-GB" sz="3200" dirty="0"/>
              <a:t>Worcester Diocese </a:t>
            </a:r>
          </a:p>
        </p:txBody>
      </p:sp>
    </p:spTree>
    <p:extLst>
      <p:ext uri="{BB962C8B-B14F-4D97-AF65-F5344CB8AC3E}">
        <p14:creationId xmlns:p14="http://schemas.microsoft.com/office/powerpoint/2010/main" val="2876053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Calibri Light" panose="020F0302020204030204" pitchFamily="34" charset="0"/>
              </a:rPr>
              <a:t>Contact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Mike Kelly </a:t>
            </a:r>
          </a:p>
          <a:p>
            <a:pPr marL="0" indent="0">
              <a:buNone/>
            </a:pPr>
            <a:r>
              <a:rPr lang="en-GB" dirty="0"/>
              <a:t>Youth Officer, Diocese of Leicester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mike.kelly@leccofe.org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3220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Safeguarding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3924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alibri Light" pitchFamily="34" charset="0"/>
              </a:rPr>
              <a:t>Rachael Spiers, Diocesan Safeguarding Adviser</a:t>
            </a:r>
          </a:p>
          <a:p>
            <a:pPr marL="0" indent="0">
              <a:buNone/>
            </a:pPr>
            <a:r>
              <a:rPr lang="en-GB" dirty="0">
                <a:latin typeface="Calibri Light" pitchFamily="34" charset="0"/>
              </a:rPr>
              <a:t>Mob  07930 819 279</a:t>
            </a:r>
          </a:p>
          <a:p>
            <a:pPr marL="0" indent="0">
              <a:buNone/>
            </a:pPr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</a:rPr>
              <a:t>rachael.spiers@leccofe.org </a:t>
            </a:r>
          </a:p>
          <a:p>
            <a:pPr>
              <a:buNone/>
            </a:pPr>
            <a:endParaRPr lang="en-GB" dirty="0">
              <a:latin typeface="Calibri Light" pitchFamily="34" charset="0"/>
            </a:endParaRPr>
          </a:p>
          <a:p>
            <a:pPr marL="0" indent="0">
              <a:buNone/>
            </a:pPr>
            <a:r>
              <a:rPr lang="en-GB" b="1" dirty="0">
                <a:latin typeface="Calibri Light" pitchFamily="34" charset="0"/>
              </a:rPr>
              <a:t>Peter Holloway , Asst. Diocesan Safeguarding Adviser</a:t>
            </a:r>
          </a:p>
          <a:p>
            <a:pPr marL="0" indent="0">
              <a:buNone/>
            </a:pPr>
            <a:r>
              <a:rPr lang="en-GB" dirty="0">
                <a:latin typeface="Calibri Light" pitchFamily="34" charset="0"/>
              </a:rPr>
              <a:t> Mob 07930887984</a:t>
            </a:r>
          </a:p>
          <a:p>
            <a:pPr marL="0" indent="0">
              <a:buNone/>
            </a:pPr>
            <a:r>
              <a:rPr lang="en-GB" dirty="0">
                <a:latin typeface="Calibri Light" pitchFamily="34" charset="0"/>
                <a:hlinkClick r:id="rId2"/>
              </a:rPr>
              <a:t>Peter.holloway@leccofe.org</a:t>
            </a:r>
            <a:r>
              <a:rPr lang="en-GB" dirty="0">
                <a:latin typeface="Calibri Light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Calibri Light" pitchFamily="34" charset="0"/>
            </a:endParaRPr>
          </a:p>
          <a:p>
            <a:pPr>
              <a:buNone/>
            </a:pPr>
            <a:r>
              <a:rPr lang="en-GB" b="1" dirty="0">
                <a:latin typeface="Calibri Light" pitchFamily="34" charset="0"/>
              </a:rPr>
              <a:t>Rachel Boyes, Diocesan Safeguarding Training Officer</a:t>
            </a:r>
          </a:p>
          <a:p>
            <a:pPr>
              <a:buNone/>
            </a:pPr>
            <a:r>
              <a:rPr lang="en-GB" dirty="0">
                <a:latin typeface="Calibri Light" pitchFamily="34" charset="0"/>
              </a:rPr>
              <a:t> Mob 07540 800307        </a:t>
            </a:r>
          </a:p>
          <a:p>
            <a:pPr>
              <a:buNone/>
            </a:pPr>
            <a:r>
              <a:rPr lang="en-GB" dirty="0">
                <a:latin typeface="Calibri Light" pitchFamily="34" charset="0"/>
                <a:hlinkClick r:id="rId3"/>
              </a:rPr>
              <a:t>rachel.boyes@leccofe.org</a:t>
            </a:r>
            <a:r>
              <a:rPr lang="en-GB" dirty="0">
                <a:latin typeface="Calibri Light" pitchFamily="34" charset="0"/>
              </a:rPr>
              <a:t>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210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4016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Out of Office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600" b="1" dirty="0">
                <a:latin typeface="Calibri Light" panose="020F0302020204030204" pitchFamily="34" charset="0"/>
              </a:rPr>
              <a:t>Thirtyone:eight telephone</a:t>
            </a:r>
          </a:p>
          <a:p>
            <a:pPr marL="0" indent="0" algn="ctr">
              <a:buNone/>
            </a:pPr>
            <a:r>
              <a:rPr lang="en-GB" sz="3600" b="1" dirty="0">
                <a:latin typeface="Calibri Light" panose="020F0302020204030204" pitchFamily="34" charset="0"/>
              </a:rPr>
              <a:t> 0303 0031111, option 2 (see</a:t>
            </a:r>
            <a:r>
              <a:rPr lang="en-GB" sz="3600" dirty="0">
                <a:latin typeface="Calibri Light" panose="020F0302020204030204" pitchFamily="34" charset="0"/>
              </a:rPr>
              <a:t> </a:t>
            </a:r>
            <a:r>
              <a:rPr lang="en-GB" sz="3600" u="sng" dirty="0">
                <a:latin typeface="Calibri Light" panose="020F0302020204030204" pitchFamily="34" charset="0"/>
                <a:hlinkClick r:id="rId2"/>
              </a:rPr>
              <a:t>https://thirtyoneeight.org/get-help/helpline/</a:t>
            </a:r>
            <a:r>
              <a:rPr lang="en-GB" sz="3600" dirty="0">
                <a:latin typeface="Calibri Light" panose="020F0302020204030204" pitchFamily="34" charset="0"/>
              </a:rPr>
              <a:t>)</a:t>
            </a:r>
            <a:r>
              <a:rPr lang="en-GB" sz="3600" b="1" dirty="0">
                <a:latin typeface="Calibri Light" panose="020F0302020204030204" pitchFamily="34" charset="0"/>
              </a:rPr>
              <a:t>  Callers should state that they are calling from Leicester Diocese.</a:t>
            </a:r>
            <a:endParaRPr lang="en-GB" sz="3600" dirty="0">
              <a:latin typeface="Calibri Light" panose="020F03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45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tx1"/>
                </a:solidFill>
                <a:latin typeface="Calibri Light" panose="020F0302020204030204" pitchFamily="34" charset="0"/>
              </a:rPr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sz="2400" dirty="0">
              <a:latin typeface="Calibri Light" panose="020F0302020204030204" pitchFamily="34" charset="0"/>
            </a:endParaRPr>
          </a:p>
          <a:p>
            <a:r>
              <a:rPr lang="en-GB" sz="2800" dirty="0">
                <a:latin typeface="Calibri Light" panose="020F0302020204030204" pitchFamily="34" charset="0"/>
              </a:rPr>
              <a:t>Avoid the use of Skype / Facetime as</a:t>
            </a:r>
            <a:r>
              <a:rPr lang="en-GB" sz="2800" b="1" dirty="0">
                <a:latin typeface="Calibri Light" panose="020F0302020204030204" pitchFamily="34" charset="0"/>
              </a:rPr>
              <a:t> </a:t>
            </a:r>
            <a:r>
              <a:rPr lang="en-GB" sz="2800" dirty="0">
                <a:latin typeface="Calibri Light" panose="020F0302020204030204" pitchFamily="34" charset="0"/>
              </a:rPr>
              <a:t>these are social media tools and as such share contact details with all users. </a:t>
            </a:r>
          </a:p>
          <a:p>
            <a:pPr marL="0" indent="0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r>
              <a:rPr lang="en-GB" sz="2800" dirty="0">
                <a:latin typeface="Calibri Light" panose="020F0302020204030204" pitchFamily="34" charset="0"/>
              </a:rPr>
              <a:t>Why? You may inadvertently connect young people up with other people as an unintended consequence. </a:t>
            </a:r>
          </a:p>
          <a:p>
            <a:endParaRPr lang="en-GB" sz="2800" dirty="0">
              <a:latin typeface="Calibri Light" panose="020F0302020204030204" pitchFamily="34" charset="0"/>
            </a:endParaRPr>
          </a:p>
          <a:p>
            <a:r>
              <a:rPr lang="en-GB" sz="2800" dirty="0">
                <a:latin typeface="Calibri Light" panose="020F0302020204030204" pitchFamily="34" charset="0"/>
              </a:rPr>
              <a:t>Alternatively use a video conferencing platform such as Zoom: h0ps://zoom.us/ this is free to use (will give you a 40 min chat) or a paid for account allows you to host longer sessions. Users only need to have an email address for account setup.</a:t>
            </a:r>
            <a:r>
              <a:rPr lang="en-GB" sz="2800" i="1" dirty="0">
                <a:latin typeface="Calibri Light" panose="020F0302020204030204" pitchFamily="34" charset="0"/>
              </a:rPr>
              <a:t> </a:t>
            </a:r>
            <a:r>
              <a:rPr lang="en-GB" sz="2800" dirty="0">
                <a:latin typeface="Calibri Light" panose="020F0302020204030204" pitchFamily="34" charset="0"/>
              </a:rPr>
              <a:t>The participants don’t need a zoom account to participate, only if they want to set a meeting</a:t>
            </a:r>
            <a:r>
              <a:rPr lang="en-GB" sz="2800" i="1" dirty="0">
                <a:solidFill>
                  <a:srgbClr val="FF0000"/>
                </a:solidFill>
                <a:latin typeface="Calibri Light" panose="020F0302020204030204" pitchFamily="34" charset="0"/>
              </a:rPr>
              <a:t>.</a:t>
            </a:r>
            <a:endParaRPr lang="en-GB" sz="2800" i="1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800" i="1" dirty="0">
              <a:latin typeface="Calibri Light" panose="020F0302020204030204" pitchFamily="34" charset="0"/>
            </a:endParaRPr>
          </a:p>
          <a:p>
            <a:r>
              <a:rPr lang="en-GB" sz="2800" dirty="0">
                <a:latin typeface="Calibri Light" panose="020F0302020204030204" pitchFamily="34" charset="0"/>
              </a:rPr>
              <a:t>Be mindful of age restrictions on virtual platforms </a:t>
            </a:r>
          </a:p>
        </p:txBody>
      </p:sp>
    </p:spTree>
    <p:extLst>
      <p:ext uri="{BB962C8B-B14F-4D97-AF65-F5344CB8AC3E}">
        <p14:creationId xmlns:p14="http://schemas.microsoft.com/office/powerpoint/2010/main" val="184948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34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How does Zoom work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71338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3200" dirty="0">
                <a:latin typeface="Calibri Light" panose="020F0302020204030204" pitchFamily="34" charset="0"/>
              </a:rPr>
              <a:t>You can sign up for an account – set it up as your role. Therefore, it maintains a boundary using your church/work email.  </a:t>
            </a:r>
          </a:p>
          <a:p>
            <a:pPr marL="514350" indent="-514350">
              <a:buFont typeface="+mj-lt"/>
              <a:buAutoNum type="arabicPeriod"/>
            </a:pPr>
            <a:endParaRPr lang="en-GB" sz="3200" dirty="0">
              <a:latin typeface="Calibri Light" panose="020F0302020204030204" pitchFamily="34" charset="0"/>
            </a:endParaRPr>
          </a:p>
          <a:p>
            <a:pPr marL="514350" indent="-514350">
              <a:buAutoNum type="arabicPeriod"/>
            </a:pPr>
            <a:r>
              <a:rPr lang="en-GB" sz="3200" dirty="0">
                <a:latin typeface="Calibri Light" panose="020F0302020204030204" pitchFamily="34" charset="0"/>
              </a:rPr>
              <a:t>Host a meeting by setting up a time, date and inviting participants. Do this by sending a link to specific email addresses. Young people do not require an account of their own. Do not advertise the meeting ID or password.</a:t>
            </a:r>
          </a:p>
        </p:txBody>
      </p:sp>
    </p:spTree>
    <p:extLst>
      <p:ext uri="{BB962C8B-B14F-4D97-AF65-F5344CB8AC3E}">
        <p14:creationId xmlns:p14="http://schemas.microsoft.com/office/powerpoint/2010/main" val="324585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20688"/>
            <a:ext cx="8579296" cy="4968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3. Ensure you always have two Safer Recruited leaders present from the start of the session.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4. As the host you have the option when to let young people in through the waiting room. Only the young people you have sent the link to should be invited.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</a:rPr>
              <a:t>5. When setting up a meeting ensure you look at privacy settings and set up password and ID feature. This limits others accessing your session without permission or sharing inappropriate material.  </a:t>
            </a:r>
          </a:p>
        </p:txBody>
      </p:sp>
    </p:spTree>
    <p:extLst>
      <p:ext uri="{BB962C8B-B14F-4D97-AF65-F5344CB8AC3E}">
        <p14:creationId xmlns:p14="http://schemas.microsoft.com/office/powerpoint/2010/main" val="202458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Code of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>
                <a:latin typeface="Calibri Light" panose="020F0302020204030204" pitchFamily="34" charset="0"/>
              </a:rPr>
              <a:t>Codes of conduct</a:t>
            </a:r>
            <a:r>
              <a:rPr lang="en-GB" dirty="0">
                <a:latin typeface="Calibri Light" panose="020F0302020204030204" pitchFamily="34" charset="0"/>
              </a:rPr>
              <a:t>: appropriate behaviour for leaders should be followed as you would expect in the usual session, it might be worth a discussion with your leaders around this before the meeting happens. </a:t>
            </a:r>
            <a:r>
              <a:rPr lang="en-GB" dirty="0" smtClean="0">
                <a:latin typeface="Calibri Light" panose="020F0302020204030204" pitchFamily="34" charset="0"/>
              </a:rPr>
              <a:t>See Code </a:t>
            </a:r>
            <a:r>
              <a:rPr lang="en-GB" dirty="0">
                <a:latin typeface="Calibri Light" panose="020F0302020204030204" pitchFamily="34" charset="0"/>
              </a:rPr>
              <a:t>of Safer Working </a:t>
            </a:r>
            <a:r>
              <a:rPr lang="en-GB" dirty="0" smtClean="0">
                <a:latin typeface="Calibri Light" panose="020F0302020204030204" pitchFamily="34" charset="0"/>
              </a:rPr>
              <a:t>Practice on </a:t>
            </a:r>
            <a:r>
              <a:rPr lang="en-GB" dirty="0">
                <a:latin typeface="Calibri Light" panose="020F0302020204030204" pitchFamily="34" charset="0"/>
              </a:rPr>
              <a:t>Leicester website.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r>
              <a:rPr lang="en-GB" dirty="0">
                <a:latin typeface="Calibri Light" panose="020F0302020204030204" pitchFamily="34" charset="0"/>
              </a:rPr>
              <a:t>Children and Young people: It is important to agree a code of conduct with young people around expectations, language, behaviour i.e. mute until asked to speak in order to hear everyone, values, inclusivity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216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General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Calibri Light" panose="020F0302020204030204" pitchFamily="34" charset="0"/>
              </a:rPr>
              <a:t>Checklist: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Do a risk assessment. See NST example on website.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Get PCC approval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Observe the Code of Safer Working Practice: as with all other work with children and young people, we should ensure that the behaviour of those representing the church meets these standards during online communication and video calling.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latin typeface="Calibri Light" panose="020F0302020204030204" pitchFamily="34" charset="0"/>
              </a:rPr>
              <a:t>Observe the Lone Working rule: </a:t>
            </a:r>
            <a:r>
              <a:rPr lang="en-GB" dirty="0" smtClean="0">
                <a:latin typeface="Calibri Light" panose="020F0302020204030204" pitchFamily="34" charset="0"/>
              </a:rPr>
              <a:t>Video </a:t>
            </a:r>
            <a:r>
              <a:rPr lang="en-GB" dirty="0">
                <a:latin typeface="Calibri Light" panose="020F0302020204030204" pitchFamily="34" charset="0"/>
              </a:rPr>
              <a:t>calls </a:t>
            </a:r>
            <a:r>
              <a:rPr lang="en-GB" dirty="0" smtClean="0">
                <a:latin typeface="Calibri Light" panose="020F0302020204030204" pitchFamily="34" charset="0"/>
              </a:rPr>
              <a:t>must include 2 Safer Recruited leaders from start to finish.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94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Calibri Light" panose="020F0302020204030204" pitchFamily="34" charset="0"/>
              </a:rPr>
              <a:t>Safe Working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256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alibri Light" panose="020F0302020204030204" pitchFamily="34" charset="0"/>
              </a:rPr>
              <a:t>Get Parental/Carer written </a:t>
            </a:r>
            <a:r>
              <a:rPr lang="en-GB" sz="3200" dirty="0" smtClean="0">
                <a:latin typeface="Calibri Light" panose="020F0302020204030204" pitchFamily="34" charset="0"/>
              </a:rPr>
              <a:t>consent </a:t>
            </a:r>
            <a:r>
              <a:rPr lang="en-GB" sz="3200" dirty="0">
                <a:latin typeface="Calibri Light" panose="020F0302020204030204" pitchFamily="34" charset="0"/>
              </a:rPr>
              <a:t>when engaging with children and young people. Example on Leicester website. </a:t>
            </a:r>
          </a:p>
          <a:p>
            <a:r>
              <a:rPr lang="en-GB" sz="3200" dirty="0">
                <a:latin typeface="Calibri Light" panose="020F0302020204030204" pitchFamily="34" charset="0"/>
              </a:rPr>
              <a:t>Use parental/carer email addresses. It is encouraged to use parent/carer email where possible in order to show transparency and accountability. </a:t>
            </a:r>
          </a:p>
          <a:p>
            <a:pPr marL="0" indent="0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7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53407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Safe working practices</a:t>
            </a:r>
          </a:p>
          <a:p>
            <a:pPr marL="0" indent="0">
              <a:buNone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Consent forms should remind parents/carers that ;</a:t>
            </a:r>
          </a:p>
          <a:p>
            <a:pPr marL="0" indent="0">
              <a:buNone/>
            </a:pP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are responsible for their children while they are at home.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Children and young </a:t>
            </a:r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people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should be situated where they can be supervised by their parents/carers and not  in their bedrooms.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Children</a:t>
            </a:r>
            <a:r>
              <a:rPr lang="en-GB" sz="2400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young </a:t>
            </a:r>
            <a:r>
              <a:rPr lang="en-GB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people 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should be fully dressed.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have the details of who they can report a concern to. 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Should not take images or screen shots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They should not share log in details</a:t>
            </a:r>
          </a:p>
        </p:txBody>
      </p:sp>
    </p:spTree>
    <p:extLst>
      <p:ext uri="{BB962C8B-B14F-4D97-AF65-F5344CB8AC3E}">
        <p14:creationId xmlns:p14="http://schemas.microsoft.com/office/powerpoint/2010/main" val="988520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5017</TotalTime>
  <Words>1624</Words>
  <Application>Microsoft Office PowerPoint</Application>
  <PresentationFormat>On-screen Show (4:3)</PresentationFormat>
  <Paragraphs>185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</vt:lpstr>
      <vt:lpstr>Diocese of Leicester</vt:lpstr>
      <vt:lpstr>Aims:</vt:lpstr>
      <vt:lpstr>Getting Started</vt:lpstr>
      <vt:lpstr>How does Zoom work?</vt:lpstr>
      <vt:lpstr>PowerPoint Presentation</vt:lpstr>
      <vt:lpstr>Code of Conduct</vt:lpstr>
      <vt:lpstr>General guidelines</vt:lpstr>
      <vt:lpstr>Safe Working Practices</vt:lpstr>
      <vt:lpstr>PowerPoint Presentation</vt:lpstr>
      <vt:lpstr>Safe working practices</vt:lpstr>
      <vt:lpstr>S</vt:lpstr>
      <vt:lpstr>PowerPoint Presentation</vt:lpstr>
      <vt:lpstr>Monitoring conversations</vt:lpstr>
      <vt:lpstr>Monitoring – How to record</vt:lpstr>
      <vt:lpstr>Confidentiality and Sharing Information </vt:lpstr>
      <vt:lpstr>Principles on engaging with different age groups   General principles apply</vt:lpstr>
      <vt:lpstr> 11-13’s </vt:lpstr>
      <vt:lpstr>Over 13’s </vt:lpstr>
      <vt:lpstr>What do I include on a  risk assessment? </vt:lpstr>
      <vt:lpstr>How do I continue mentoring? sessions with young people? </vt:lpstr>
      <vt:lpstr>Can I engage with young people through online gaming?</vt:lpstr>
      <vt:lpstr>How can children ask for prayer without sharing with everyone?</vt:lpstr>
      <vt:lpstr>Useful Contacts</vt:lpstr>
      <vt:lpstr>PowerPoint Presentation</vt:lpstr>
      <vt:lpstr>Acknowledgments</vt:lpstr>
      <vt:lpstr>Contact details</vt:lpstr>
      <vt:lpstr>Safeguarding Team</vt:lpstr>
      <vt:lpstr>Out of Office Cover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Diocese of Leicester</dc:title>
  <dc:creator>User</dc:creator>
  <cp:lastModifiedBy>Peter Holloway</cp:lastModifiedBy>
  <cp:revision>78</cp:revision>
  <dcterms:created xsi:type="dcterms:W3CDTF">2020-04-06T11:32:16Z</dcterms:created>
  <dcterms:modified xsi:type="dcterms:W3CDTF">2020-07-10T10:35:57Z</dcterms:modified>
</cp:coreProperties>
</file>